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0" r:id="rId1"/>
  </p:sldMasterIdLst>
  <p:notesMasterIdLst>
    <p:notesMasterId r:id="rId16"/>
  </p:notesMasterIdLst>
  <p:handoutMasterIdLst>
    <p:handoutMasterId r:id="rId17"/>
  </p:handoutMasterIdLst>
  <p:sldIdLst>
    <p:sldId id="257" r:id="rId2"/>
    <p:sldId id="259" r:id="rId3"/>
    <p:sldId id="260" r:id="rId4"/>
    <p:sldId id="267" r:id="rId5"/>
    <p:sldId id="269" r:id="rId6"/>
    <p:sldId id="261" r:id="rId7"/>
    <p:sldId id="268" r:id="rId8"/>
    <p:sldId id="262" r:id="rId9"/>
    <p:sldId id="272" r:id="rId10"/>
    <p:sldId id="263" r:id="rId11"/>
    <p:sldId id="270" r:id="rId12"/>
    <p:sldId id="271" r:id="rId13"/>
    <p:sldId id="264" r:id="rId14"/>
    <p:sldId id="266" r:id="rId15"/>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B0027"/>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53" autoAdjust="0"/>
    <p:restoredTop sz="67439" autoAdjust="0"/>
  </p:normalViewPr>
  <p:slideViewPr>
    <p:cSldViewPr>
      <p:cViewPr varScale="1">
        <p:scale>
          <a:sx n="82" d="100"/>
          <a:sy n="82" d="100"/>
        </p:scale>
        <p:origin x="1282"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0"/>
    </p:cViewPr>
  </p:sorterViewPr>
  <p:notesViewPr>
    <p:cSldViewPr>
      <p:cViewPr>
        <p:scale>
          <a:sx n="77" d="100"/>
          <a:sy n="77" d="100"/>
        </p:scale>
        <p:origin x="5504" y="24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charset="0"/>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Open Sans" charset="0"/>
              </a:defRPr>
            </a:lvl1pPr>
          </a:lstStyle>
          <a:p>
            <a:pPr>
              <a:defRPr/>
            </a:pPr>
            <a:fld id="{59AAF3D2-EDFA-BA42-9460-032E57456FC5}" type="datetimeFigureOut">
              <a:rPr lang="en-US"/>
              <a:pPr>
                <a:defRPr/>
              </a:pPr>
              <a:t>12/2/2019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Open San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Open Sans" charset="0"/>
              </a:defRPr>
            </a:lvl1pPr>
          </a:lstStyle>
          <a:p>
            <a:pPr>
              <a:defRPr/>
            </a:pPr>
            <a:fld id="{53E6B18D-BC97-A741-A494-5A40B396D863}"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aseline="0">
                <a:latin typeface="Open Sans" charset="0"/>
                <a:ea typeface="ＭＳ Ｐゴシック" charset="0"/>
                <a:cs typeface="Geneva"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aseline="0">
                <a:latin typeface="Open Sans" charset="0"/>
                <a:ea typeface="ＭＳ Ｐゴシック" charset="0"/>
                <a:cs typeface="Geneva"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aseline="0">
                <a:latin typeface="Open Sans" charset="0"/>
              </a:defRPr>
            </a:lvl1pPr>
          </a:lstStyle>
          <a:p>
            <a:pPr>
              <a:defRPr/>
            </a:pPr>
            <a:fld id="{2B24F439-14CB-B64A-A38E-43868DBA8F9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Open Sans"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3pPr>
    <a:lvl4pPr marL="13716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4pPr>
    <a:lvl5pPr marL="1828800" algn="l" rtl="0" eaLnBrk="0" fontAlgn="base" hangingPunct="0">
      <a:spcBef>
        <a:spcPct val="30000"/>
      </a:spcBef>
      <a:spcAft>
        <a:spcPct val="0"/>
      </a:spcAft>
      <a:defRPr sz="1200" kern="1200">
        <a:solidFill>
          <a:schemeClr val="tx1"/>
        </a:solidFill>
        <a:latin typeface="Open Sans" charset="0"/>
        <a:ea typeface="Geneva" pitchFamily="-110"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my name is Muyi Song. Today I’d like to </a:t>
            </a:r>
            <a:r>
              <a:rPr lang="en-US" baseline="0" dirty="0" smtClean="0"/>
              <a:t>share </a:t>
            </a:r>
            <a:r>
              <a:rPr lang="en-US" baseline="0" dirty="0" smtClean="0"/>
              <a:t>my Master project </a:t>
            </a:r>
            <a:r>
              <a:rPr lang="en-US" baseline="0" dirty="0" smtClean="0"/>
              <a:t>with </a:t>
            </a:r>
            <a:r>
              <a:rPr lang="en-US" baseline="0" dirty="0" smtClean="0"/>
              <a:t>you which is [Machine learning assisted cyclic coordinate descent algorithm for scalable black-box optimization]</a:t>
            </a:r>
            <a:endParaRPr lang="en-US"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a:t>
            </a:fld>
            <a:endParaRPr lang="en-US" altLang="x-none"/>
          </a:p>
        </p:txBody>
      </p:sp>
    </p:spTree>
    <p:extLst>
      <p:ext uri="{BB962C8B-B14F-4D97-AF65-F5344CB8AC3E}">
        <p14:creationId xmlns:p14="http://schemas.microsoft.com/office/powerpoint/2010/main" val="3870860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summary</a:t>
            </a:r>
            <a:r>
              <a:rPr lang="en-US" baseline="0" dirty="0" smtClean="0"/>
              <a:t> plots shows how many test problems </a:t>
            </a:r>
            <a:r>
              <a:rPr lang="en-US" baseline="0" dirty="0" smtClean="0"/>
              <a:t>have </a:t>
            </a:r>
            <a:r>
              <a:rPr lang="en-US" baseline="0" dirty="0" smtClean="0"/>
              <a:t>been solved by proposed algorithm with a specific number of evaluations with different sampling methods. </a:t>
            </a:r>
            <a:endParaRPr lang="en-US" baseline="0" dirty="0" smtClean="0"/>
          </a:p>
          <a:p>
            <a:endParaRPr lang="en-US" baseline="0" dirty="0" smtClean="0"/>
          </a:p>
          <a:p>
            <a:r>
              <a:rPr lang="en-US" baseline="0" dirty="0" smtClean="0"/>
              <a:t>From the figures we can find that the proposed algorithm shows poor ability of solving </a:t>
            </a:r>
            <a:r>
              <a:rPr lang="en-US" baseline="0" dirty="0" err="1" smtClean="0"/>
              <a:t>nonsmooth</a:t>
            </a:r>
            <a:r>
              <a:rPr lang="en-US" baseline="0" dirty="0" smtClean="0"/>
              <a:t>-convex problems. With increasing evaluations, better solutions were obtained for smooth-convex </a:t>
            </a:r>
            <a:r>
              <a:rPr lang="en-US" baseline="0" dirty="0" smtClean="0"/>
              <a:t>and </a:t>
            </a:r>
            <a:r>
              <a:rPr lang="en-US" baseline="0" dirty="0" smtClean="0"/>
              <a:t>some </a:t>
            </a:r>
            <a:r>
              <a:rPr lang="en-US" baseline="0" dirty="0" err="1" smtClean="0"/>
              <a:t>nonsmooth</a:t>
            </a:r>
            <a:r>
              <a:rPr lang="en-US" baseline="0" dirty="0" smtClean="0"/>
              <a:t>-nonconvex problems which are represented </a:t>
            </a:r>
            <a:r>
              <a:rPr lang="en-US" baseline="0" dirty="0" smtClean="0"/>
              <a:t>by </a:t>
            </a:r>
            <a:r>
              <a:rPr lang="en-US" baseline="0" dirty="0" smtClean="0"/>
              <a:t>yellow and green lines. </a:t>
            </a:r>
          </a:p>
          <a:p>
            <a:endParaRPr lang="en-US" baseline="0" dirty="0" smtClean="0"/>
          </a:p>
          <a:p>
            <a:r>
              <a:rPr lang="en-US" baseline="0" dirty="0" smtClean="0"/>
              <a:t>Although it seems like there is no big difference between them, we can still find that </a:t>
            </a:r>
            <a:r>
              <a:rPr lang="en-US" baseline="0" dirty="0" err="1" smtClean="0"/>
              <a:t>Sobol</a:t>
            </a:r>
            <a:r>
              <a:rPr lang="en-US" baseline="0" dirty="0" smtClean="0"/>
              <a:t> sequence has shown the fastest speed of convergence </a:t>
            </a:r>
            <a:r>
              <a:rPr lang="en-US" altLang="zh-CN" baseline="0" dirty="0" smtClean="0"/>
              <a:t>among all of the methods, and Latin random square proved that it can solve a </a:t>
            </a:r>
            <a:r>
              <a:rPr lang="en-US" altLang="zh-CN" baseline="0" dirty="0" smtClean="0"/>
              <a:t>proportion </a:t>
            </a:r>
            <a:r>
              <a:rPr lang="en-US" altLang="zh-CN" baseline="0" dirty="0" smtClean="0"/>
              <a:t>of the problems consistently </a:t>
            </a:r>
            <a:r>
              <a:rPr lang="en-US" altLang="zh-CN" baseline="0" dirty="0" smtClean="0"/>
              <a:t>regardless of smoothness and convexity. </a:t>
            </a:r>
            <a:endParaRPr lang="en-US" baseline="0" dirty="0" smtClean="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10</a:t>
            </a:fld>
            <a:endParaRPr lang="en-US" altLang="x-none"/>
          </a:p>
        </p:txBody>
      </p:sp>
    </p:spTree>
    <p:extLst>
      <p:ext uri="{BB962C8B-B14F-4D97-AF65-F5344CB8AC3E}">
        <p14:creationId xmlns:p14="http://schemas.microsoft.com/office/powerpoint/2010/main" val="28551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Open Sans" charset="0"/>
                <a:ea typeface="ＭＳ Ｐゴシック" charset="0"/>
                <a:cs typeface="Geneva" pitchFamily="-110" charset="-128"/>
              </a:rPr>
              <a:t>The plots on the left hand side show the whole process of convergence for some typical </a:t>
            </a:r>
            <a:r>
              <a:rPr lang="en-US" sz="1200" kern="1200" dirty="0" smtClean="0">
                <a:solidFill>
                  <a:schemeClr val="tx1"/>
                </a:solidFill>
                <a:effectLst/>
                <a:latin typeface="Open Sans" charset="0"/>
                <a:ea typeface="ＭＳ Ｐゴシック" charset="0"/>
                <a:cs typeface="Geneva" pitchFamily="-110" charset="-128"/>
              </a:rPr>
              <a:t>problems. </a:t>
            </a:r>
            <a:endParaRPr lang="en-US" sz="1200" kern="1200" dirty="0" smtClean="0">
              <a:solidFill>
                <a:schemeClr val="tx1"/>
              </a:solidFill>
              <a:effectLst/>
              <a:latin typeface="Open Sans" charset="0"/>
              <a:ea typeface="ＭＳ Ｐゴシック" charset="0"/>
              <a:cs typeface="Geneva" pitchFamily="-110" charset="-128"/>
            </a:endParaRPr>
          </a:p>
          <a:p>
            <a:endParaRPr lang="en-US" sz="1200" kern="1200" dirty="0" smtClean="0">
              <a:solidFill>
                <a:schemeClr val="tx1"/>
              </a:solidFill>
              <a:effectLst/>
              <a:latin typeface="Open Sans" charset="0"/>
              <a:ea typeface="ＭＳ Ｐゴシック" charset="0"/>
              <a:cs typeface="Geneva" pitchFamily="-110" charset="-128"/>
            </a:endParaRPr>
          </a:p>
          <a:p>
            <a:r>
              <a:rPr lang="en-US" sz="1200" kern="1200" dirty="0" smtClean="0">
                <a:solidFill>
                  <a:schemeClr val="tx1"/>
                </a:solidFill>
                <a:effectLst/>
                <a:latin typeface="Open Sans" charset="0"/>
                <a:ea typeface="ＭＳ Ｐゴシック" charset="0"/>
                <a:cs typeface="Geneva" pitchFamily="-110" charset="-128"/>
              </a:rPr>
              <a:t>We can see that an obvious convergence process can be observed in smooth-nonconvex and smooth-convex problems. I set a limitation for the number of evaluations. But if more evaluations were given, the global optimal points can be </a:t>
            </a:r>
            <a:r>
              <a:rPr lang="en-US" sz="1200" kern="1200" dirty="0" smtClean="0">
                <a:solidFill>
                  <a:schemeClr val="tx1"/>
                </a:solidFill>
                <a:effectLst/>
                <a:latin typeface="Open Sans" charset="0"/>
                <a:ea typeface="ＭＳ Ｐゴシック" charset="0"/>
                <a:cs typeface="Geneva" pitchFamily="-110" charset="-128"/>
              </a:rPr>
              <a:t>expected for smooth</a:t>
            </a:r>
            <a:r>
              <a:rPr lang="en-US" sz="1200" kern="1200" baseline="0" dirty="0" smtClean="0">
                <a:solidFill>
                  <a:schemeClr val="tx1"/>
                </a:solidFill>
                <a:effectLst/>
                <a:latin typeface="Open Sans" charset="0"/>
                <a:ea typeface="ＭＳ Ｐゴシック" charset="0"/>
                <a:cs typeface="Geneva" pitchFamily="-110" charset="-128"/>
              </a:rPr>
              <a:t> models</a:t>
            </a:r>
            <a:r>
              <a:rPr lang="en-US" sz="1200" kern="1200" dirty="0" smtClean="0">
                <a:solidFill>
                  <a:schemeClr val="tx1"/>
                </a:solidFill>
                <a:effectLst/>
                <a:latin typeface="Open Sans" charset="0"/>
                <a:ea typeface="ＭＳ Ｐゴシック" charset="0"/>
                <a:cs typeface="Geneva" pitchFamily="-110" charset="-128"/>
              </a:rPr>
              <a:t>. </a:t>
            </a:r>
            <a:r>
              <a:rPr lang="en-US" sz="1200" kern="1200" dirty="0" smtClean="0">
                <a:solidFill>
                  <a:schemeClr val="tx1"/>
                </a:solidFill>
                <a:effectLst/>
                <a:latin typeface="Open Sans" charset="0"/>
                <a:ea typeface="ＭＳ Ｐゴシック" charset="0"/>
                <a:cs typeface="Geneva" pitchFamily="-110" charset="-128"/>
              </a:rPr>
              <a:t>On the contrary, the algorithm tends to be stuck in local optimal points in </a:t>
            </a:r>
            <a:r>
              <a:rPr lang="en-US" sz="1200" kern="1200" dirty="0" err="1" smtClean="0">
                <a:solidFill>
                  <a:schemeClr val="tx1"/>
                </a:solidFill>
                <a:effectLst/>
                <a:latin typeface="Open Sans" charset="0"/>
                <a:ea typeface="ＭＳ Ｐゴシック" charset="0"/>
                <a:cs typeface="Geneva" pitchFamily="-110" charset="-128"/>
              </a:rPr>
              <a:t>nonsmooth</a:t>
            </a:r>
            <a:r>
              <a:rPr lang="en-US" sz="1200" kern="1200" dirty="0" smtClean="0">
                <a:solidFill>
                  <a:schemeClr val="tx1"/>
                </a:solidFill>
                <a:effectLst/>
                <a:latin typeface="Open Sans" charset="0"/>
                <a:ea typeface="ＭＳ Ｐゴシック" charset="0"/>
                <a:cs typeface="Geneva" pitchFamily="-110" charset="-128"/>
              </a:rPr>
              <a:t> models. </a:t>
            </a:r>
          </a:p>
          <a:p>
            <a:endParaRPr lang="en-US" sz="1200" kern="1200" dirty="0" smtClean="0">
              <a:solidFill>
                <a:schemeClr val="tx1"/>
              </a:solidFill>
              <a:effectLst/>
              <a:latin typeface="Open Sans" charset="0"/>
              <a:ea typeface="ＭＳ Ｐゴシック" charset="0"/>
              <a:cs typeface="Geneva" pitchFamily="-110" charset="-128"/>
            </a:endParaRPr>
          </a:p>
          <a:p>
            <a:r>
              <a:rPr lang="en-US" sz="1200" kern="1200" dirty="0" smtClean="0">
                <a:solidFill>
                  <a:schemeClr val="tx1"/>
                </a:solidFill>
                <a:effectLst/>
                <a:latin typeface="Open Sans" charset="0"/>
                <a:ea typeface="ＭＳ Ｐゴシック" charset="0"/>
                <a:cs typeface="Geneva" pitchFamily="-110" charset="-128"/>
              </a:rPr>
              <a:t>Difference between sampling methods can be found in the plots, which is not so obvious. Because we focused on single dimension modeling and some methods are designed for higher dimensions like </a:t>
            </a:r>
            <a:r>
              <a:rPr lang="en-US" sz="1200" kern="1200" dirty="0" err="1" smtClean="0">
                <a:solidFill>
                  <a:schemeClr val="tx1"/>
                </a:solidFill>
                <a:effectLst/>
                <a:latin typeface="Open Sans" charset="0"/>
                <a:ea typeface="ＭＳ Ｐゴシック" charset="0"/>
                <a:cs typeface="Geneva" pitchFamily="-110" charset="-128"/>
              </a:rPr>
              <a:t>Halton</a:t>
            </a:r>
            <a:r>
              <a:rPr lang="en-US" sz="1200" kern="1200" dirty="0" smtClean="0">
                <a:solidFill>
                  <a:schemeClr val="tx1"/>
                </a:solidFill>
                <a:effectLst/>
                <a:latin typeface="Open Sans" charset="0"/>
                <a:ea typeface="ＭＳ Ｐゴシック" charset="0"/>
                <a:cs typeface="Geneva" pitchFamily="-110" charset="-128"/>
              </a:rPr>
              <a:t>, </a:t>
            </a:r>
            <a:r>
              <a:rPr lang="en-US" sz="1200" kern="1200" dirty="0" err="1" smtClean="0">
                <a:solidFill>
                  <a:schemeClr val="tx1"/>
                </a:solidFill>
                <a:effectLst/>
                <a:latin typeface="Open Sans" charset="0"/>
                <a:ea typeface="ＭＳ Ｐゴシック" charset="0"/>
                <a:cs typeface="Geneva" pitchFamily="-110" charset="-128"/>
              </a:rPr>
              <a:t>Hammersley</a:t>
            </a:r>
            <a:r>
              <a:rPr lang="en-US" sz="1200" kern="1200" dirty="0" smtClean="0">
                <a:solidFill>
                  <a:schemeClr val="tx1"/>
                </a:solidFill>
                <a:effectLst/>
                <a:latin typeface="Open Sans" charset="0"/>
                <a:ea typeface="ＭＳ Ｐゴシック" charset="0"/>
                <a:cs typeface="Geneva" pitchFamily="-110" charset="-128"/>
              </a:rPr>
              <a:t> and Latin random square. </a:t>
            </a:r>
            <a:r>
              <a:rPr lang="en-US" sz="1200" kern="1200" dirty="0" err="1" smtClean="0">
                <a:solidFill>
                  <a:schemeClr val="tx1"/>
                </a:solidFill>
                <a:effectLst/>
                <a:latin typeface="Open Sans" charset="0"/>
                <a:ea typeface="ＭＳ Ｐゴシック" charset="0"/>
                <a:cs typeface="Geneva" pitchFamily="-110" charset="-128"/>
              </a:rPr>
              <a:t>Halton</a:t>
            </a:r>
            <a:r>
              <a:rPr lang="en-US" sz="1200" kern="1200" dirty="0" smtClean="0">
                <a:solidFill>
                  <a:schemeClr val="tx1"/>
                </a:solidFill>
                <a:effectLst/>
                <a:latin typeface="Open Sans" charset="0"/>
                <a:ea typeface="ＭＳ Ｐゴシック" charset="0"/>
                <a:cs typeface="Geneva" pitchFamily="-110" charset="-128"/>
              </a:rPr>
              <a:t> and </a:t>
            </a:r>
            <a:r>
              <a:rPr lang="en-US" sz="1200" kern="1200" dirty="0" err="1" smtClean="0">
                <a:solidFill>
                  <a:schemeClr val="tx1"/>
                </a:solidFill>
                <a:effectLst/>
                <a:latin typeface="Open Sans" charset="0"/>
                <a:ea typeface="ＭＳ Ｐゴシック" charset="0"/>
                <a:cs typeface="Geneva" pitchFamily="-110" charset="-128"/>
              </a:rPr>
              <a:t>Hammersley</a:t>
            </a:r>
            <a:r>
              <a:rPr lang="en-US" sz="1200" kern="1200" dirty="0" smtClean="0">
                <a:solidFill>
                  <a:schemeClr val="tx1"/>
                </a:solidFill>
                <a:effectLst/>
                <a:latin typeface="Open Sans" charset="0"/>
                <a:ea typeface="ＭＳ Ｐゴシック" charset="0"/>
                <a:cs typeface="Geneva" pitchFamily="-110" charset="-128"/>
              </a:rPr>
              <a:t> derived from Van Der </a:t>
            </a:r>
            <a:r>
              <a:rPr lang="en-US" sz="1200" kern="1200" dirty="0" err="1" smtClean="0">
                <a:solidFill>
                  <a:schemeClr val="tx1"/>
                </a:solidFill>
                <a:effectLst/>
                <a:latin typeface="Open Sans" charset="0"/>
                <a:ea typeface="ＭＳ Ｐゴシック" charset="0"/>
                <a:cs typeface="Geneva" pitchFamily="-110" charset="-128"/>
              </a:rPr>
              <a:t>Corput</a:t>
            </a:r>
            <a:r>
              <a:rPr lang="en-US" sz="1200" kern="1200" dirty="0" smtClean="0">
                <a:solidFill>
                  <a:schemeClr val="tx1"/>
                </a:solidFill>
                <a:effectLst/>
                <a:latin typeface="Open Sans" charset="0"/>
                <a:ea typeface="ＭＳ Ｐゴシック" charset="0"/>
                <a:cs typeface="Geneva" pitchFamily="-110" charset="-128"/>
              </a:rPr>
              <a:t> sequence which is one of the most classical low discrepancy sequences generated from radical inversion. In comparison, </a:t>
            </a:r>
            <a:r>
              <a:rPr lang="en-US" sz="1200" kern="1200" dirty="0" err="1" smtClean="0">
                <a:solidFill>
                  <a:schemeClr val="tx1"/>
                </a:solidFill>
                <a:effectLst/>
                <a:latin typeface="Open Sans" charset="0"/>
                <a:ea typeface="ＭＳ Ｐゴシック" charset="0"/>
                <a:cs typeface="Geneva" pitchFamily="-110" charset="-128"/>
              </a:rPr>
              <a:t>Sobol</a:t>
            </a:r>
            <a:r>
              <a:rPr lang="en-US" sz="1200" kern="1200" dirty="0" smtClean="0">
                <a:solidFill>
                  <a:schemeClr val="tx1"/>
                </a:solidFill>
                <a:effectLst/>
                <a:latin typeface="Open Sans" charset="0"/>
                <a:ea typeface="ＭＳ Ｐゴシック" charset="0"/>
                <a:cs typeface="Geneva" pitchFamily="-110" charset="-128"/>
              </a:rPr>
              <a:t> sequence not only has a good distribution over the sampling space, but also it shows high-qualified sampling performance when the number of points </a:t>
            </a:r>
            <a:r>
              <a:rPr lang="en-US" sz="1200" kern="1200" dirty="0" smtClean="0">
                <a:solidFill>
                  <a:schemeClr val="tx1"/>
                </a:solidFill>
                <a:effectLst/>
                <a:latin typeface="Open Sans" charset="0"/>
                <a:ea typeface="ＭＳ Ｐゴシック" charset="0"/>
                <a:cs typeface="Geneva" pitchFamily="-110" charset="-128"/>
              </a:rPr>
              <a:t>equals </a:t>
            </a:r>
            <a:r>
              <a:rPr lang="en-US" sz="1200" kern="1200" dirty="0" smtClean="0">
                <a:solidFill>
                  <a:schemeClr val="tx1"/>
                </a:solidFill>
                <a:effectLst/>
                <a:latin typeface="Open Sans" charset="0"/>
                <a:ea typeface="ＭＳ Ｐゴシック" charset="0"/>
                <a:cs typeface="Geneva" pitchFamily="-110" charset="-128"/>
              </a:rPr>
              <a:t>integer power of two. </a:t>
            </a:r>
            <a:endParaRPr lang="en-US" sz="1200" kern="1200" dirty="0">
              <a:solidFill>
                <a:schemeClr val="tx1"/>
              </a:solidFill>
              <a:effectLst/>
              <a:latin typeface="Open Sans" charset="0"/>
              <a:ea typeface="ＭＳ Ｐゴシック" charset="0"/>
              <a:cs typeface="Geneva" pitchFamily="-110" charset="-128"/>
            </a:endParaRPr>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11</a:t>
            </a:fld>
            <a:endParaRPr lang="en-US" altLang="x-none"/>
          </a:p>
        </p:txBody>
      </p:sp>
    </p:spTree>
    <p:extLst>
      <p:ext uri="{BB962C8B-B14F-4D97-AF65-F5344CB8AC3E}">
        <p14:creationId xmlns:p14="http://schemas.microsoft.com/office/powerpoint/2010/main" val="78579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Open Sans" charset="0"/>
                <a:ea typeface="ＭＳ Ｐゴシック" charset="0"/>
                <a:cs typeface="Geneva" pitchFamily="-110" charset="-128"/>
              </a:rPr>
              <a:t>Then I applied the proposed algorithm on the SMR simulation. However, I found the search progress was kept being stuck after hundreds of evaluations and cannot find the global optimal solution. I looked into the source code and some paper trying to find out the reasons. </a:t>
            </a:r>
          </a:p>
          <a:p>
            <a:endParaRPr lang="en-US" sz="1200" kern="1200" dirty="0" smtClean="0">
              <a:solidFill>
                <a:schemeClr val="tx1"/>
              </a:solidFill>
              <a:effectLst/>
              <a:latin typeface="Open Sans" charset="0"/>
              <a:ea typeface="ＭＳ Ｐゴシック" charset="0"/>
              <a:cs typeface="Geneva" pitchFamily="-110" charset="-128"/>
            </a:endParaRPr>
          </a:p>
          <a:p>
            <a:r>
              <a:rPr lang="en-US" sz="1200" kern="1200" dirty="0" smtClean="0">
                <a:solidFill>
                  <a:schemeClr val="tx1"/>
                </a:solidFill>
                <a:effectLst/>
                <a:latin typeface="Open Sans" charset="0"/>
                <a:ea typeface="ＭＳ Ｐゴシック" charset="0"/>
                <a:cs typeface="Geneva" pitchFamily="-110" charset="-128"/>
              </a:rPr>
              <a:t>There is a big difference between SMR simulation and previous black box models. Discontinuous hidden constraints and pre-defined constraints coming from physical configuration of the technique have been assumed. An extreme big number should be returned as long as those constraints are violated. In this situation, our algorithm did not perform well with the existence of those noisy data points. It cannot capture the pattern </a:t>
            </a:r>
            <a:r>
              <a:rPr lang="en-US" sz="1200" kern="1200" dirty="0" smtClean="0">
                <a:solidFill>
                  <a:schemeClr val="tx1"/>
                </a:solidFill>
                <a:effectLst/>
                <a:latin typeface="Open Sans" charset="0"/>
                <a:ea typeface="ＭＳ Ｐゴシック" charset="0"/>
                <a:cs typeface="Geneva" pitchFamily="-110" charset="-128"/>
              </a:rPr>
              <a:t>with </a:t>
            </a:r>
            <a:r>
              <a:rPr lang="en-US" sz="1200" kern="1200" dirty="0" smtClean="0">
                <a:solidFill>
                  <a:schemeClr val="tx1"/>
                </a:solidFill>
                <a:effectLst/>
                <a:latin typeface="Open Sans" charset="0"/>
                <a:ea typeface="ＭＳ Ｐゴシック" charset="0"/>
                <a:cs typeface="Geneva" pitchFamily="-110" charset="-128"/>
              </a:rPr>
              <a:t>surrogate </a:t>
            </a:r>
            <a:r>
              <a:rPr lang="en-US" sz="1200" kern="1200" dirty="0" smtClean="0">
                <a:solidFill>
                  <a:schemeClr val="tx1"/>
                </a:solidFill>
                <a:effectLst/>
                <a:latin typeface="Open Sans" charset="0"/>
                <a:ea typeface="ＭＳ Ｐゴシック" charset="0"/>
                <a:cs typeface="Geneva" pitchFamily="-110" charset="-128"/>
              </a:rPr>
              <a:t>modeling. And</a:t>
            </a:r>
            <a:r>
              <a:rPr lang="en-US" sz="1200" kern="1200" baseline="0" dirty="0" smtClean="0">
                <a:solidFill>
                  <a:schemeClr val="tx1"/>
                </a:solidFill>
                <a:effectLst/>
                <a:latin typeface="Open Sans" charset="0"/>
                <a:ea typeface="ＭＳ Ｐゴシック" charset="0"/>
                <a:cs typeface="Geneva" pitchFamily="-110" charset="-128"/>
              </a:rPr>
              <a:t> </a:t>
            </a:r>
            <a:r>
              <a:rPr lang="en-US" sz="1200" kern="1200" dirty="0" smtClean="0">
                <a:solidFill>
                  <a:schemeClr val="tx1"/>
                </a:solidFill>
                <a:effectLst/>
                <a:latin typeface="Open Sans" charset="0"/>
                <a:ea typeface="ＭＳ Ｐゴシック" charset="0"/>
                <a:cs typeface="Geneva" pitchFamily="-110" charset="-128"/>
              </a:rPr>
              <a:t>the </a:t>
            </a:r>
            <a:r>
              <a:rPr lang="en-US" sz="1200" kern="1200" dirty="0" smtClean="0">
                <a:solidFill>
                  <a:schemeClr val="tx1"/>
                </a:solidFill>
                <a:effectLst/>
                <a:latin typeface="Open Sans" charset="0"/>
                <a:ea typeface="ＭＳ Ｐゴシック" charset="0"/>
                <a:cs typeface="Geneva" pitchFamily="-110" charset="-128"/>
              </a:rPr>
              <a:t>range of search was adjusted based on the accuracy of last iteration’s </a:t>
            </a:r>
            <a:r>
              <a:rPr lang="en-US" sz="1200" kern="1200" dirty="0" smtClean="0">
                <a:solidFill>
                  <a:schemeClr val="tx1"/>
                </a:solidFill>
                <a:effectLst/>
                <a:latin typeface="Open Sans" charset="0"/>
                <a:ea typeface="ＭＳ Ｐゴシック" charset="0"/>
                <a:cs typeface="Geneva" pitchFamily="-110" charset="-128"/>
              </a:rPr>
              <a:t>modeling.</a:t>
            </a:r>
            <a:r>
              <a:rPr lang="en-US" sz="1200" kern="1200" baseline="0" dirty="0" smtClean="0">
                <a:solidFill>
                  <a:schemeClr val="tx1"/>
                </a:solidFill>
                <a:effectLst/>
                <a:latin typeface="Open Sans" charset="0"/>
                <a:ea typeface="ＭＳ Ｐゴシック" charset="0"/>
                <a:cs typeface="Geneva" pitchFamily="-110" charset="-128"/>
              </a:rPr>
              <a:t> Consequently,</a:t>
            </a:r>
            <a:r>
              <a:rPr lang="en-US" sz="1200" kern="1200" dirty="0" smtClean="0">
                <a:solidFill>
                  <a:schemeClr val="tx1"/>
                </a:solidFill>
                <a:effectLst/>
                <a:latin typeface="Open Sans" charset="0"/>
                <a:ea typeface="ＭＳ Ｐゴシック" charset="0"/>
                <a:cs typeface="Geneva" pitchFamily="-110" charset="-128"/>
              </a:rPr>
              <a:t> the </a:t>
            </a:r>
            <a:r>
              <a:rPr lang="en-US" sz="1200" kern="1200" dirty="0" smtClean="0">
                <a:solidFill>
                  <a:schemeClr val="tx1"/>
                </a:solidFill>
                <a:effectLst/>
                <a:latin typeface="Open Sans" charset="0"/>
                <a:ea typeface="ＭＳ Ｐゴシック" charset="0"/>
                <a:cs typeface="Geneva" pitchFamily="-110" charset="-128"/>
              </a:rPr>
              <a:t>algorithm tends to be stuck at the local optimal when the space has many infeasible solutions. </a:t>
            </a:r>
          </a:p>
          <a:p>
            <a:endParaRPr lang="en-US" sz="1200" kern="1200" dirty="0" smtClean="0">
              <a:solidFill>
                <a:schemeClr val="tx1"/>
              </a:solidFill>
              <a:effectLst/>
              <a:latin typeface="Open Sans" charset="0"/>
              <a:ea typeface="ＭＳ Ｐゴシック" charset="0"/>
              <a:cs typeface="Geneva" pitchFamily="-110" charset="-128"/>
            </a:endParaRPr>
          </a:p>
          <a:p>
            <a:r>
              <a:rPr lang="en-US" sz="1200" kern="1200" dirty="0" smtClean="0">
                <a:solidFill>
                  <a:schemeClr val="tx1"/>
                </a:solidFill>
                <a:effectLst/>
                <a:latin typeface="Open Sans" charset="0"/>
                <a:ea typeface="ＭＳ Ｐゴシック" charset="0"/>
                <a:cs typeface="Geneva" pitchFamily="-110" charset="-128"/>
              </a:rPr>
              <a:t>These problems may possibly be solved with the application of global search. We can sample data from the whole range of model and filter the infeasible  points out. Block coordinate search method is another potential solution to correlated variables which update multiple components simultaneously in each iteration.</a:t>
            </a:r>
          </a:p>
          <a:p>
            <a:endParaRPr lang="en-US"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12</a:t>
            </a:fld>
            <a:endParaRPr lang="en-US" altLang="x-none"/>
          </a:p>
        </p:txBody>
      </p:sp>
    </p:spTree>
    <p:extLst>
      <p:ext uri="{BB962C8B-B14F-4D97-AF65-F5344CB8AC3E}">
        <p14:creationId xmlns:p14="http://schemas.microsoft.com/office/powerpoint/2010/main" val="2056138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Open Sans" charset="0"/>
                <a:ea typeface="ＭＳ Ｐゴシック" charset="0"/>
                <a:cs typeface="Geneva" pitchFamily="-110" charset="-128"/>
              </a:rPr>
              <a:t>This project is mainly focusing on implementing an existed algorithm and tools, and test their performances with different combinations. Although I did not get perfect results at the end, several conclusions can be drawn based on my experiments.</a:t>
            </a:r>
          </a:p>
          <a:p>
            <a:pPr lvl="0"/>
            <a:endParaRPr lang="en-US" sz="1200" kern="1200" dirty="0" smtClean="0">
              <a:solidFill>
                <a:schemeClr val="tx1"/>
              </a:solidFill>
              <a:effectLst/>
              <a:latin typeface="Open Sans" charset="0"/>
              <a:ea typeface="ＭＳ Ｐゴシック" charset="0"/>
              <a:cs typeface="Geneva" pitchFamily="-110" charset="-128"/>
            </a:endParaRPr>
          </a:p>
          <a:p>
            <a:pPr lvl="0"/>
            <a:r>
              <a:rPr lang="en-US" sz="1200" kern="1200" dirty="0" smtClean="0">
                <a:solidFill>
                  <a:schemeClr val="tx1"/>
                </a:solidFill>
                <a:effectLst/>
                <a:latin typeface="Open Sans" charset="0"/>
                <a:ea typeface="ＭＳ Ｐゴシック" charset="0"/>
                <a:cs typeface="Geneva" pitchFamily="-110" charset="-128"/>
              </a:rPr>
              <a:t>1. Surrogate modeling has been proved that it is a flexible and useful method </a:t>
            </a:r>
            <a:r>
              <a:rPr lang="en-US" sz="1200" kern="1200" dirty="0" smtClean="0">
                <a:solidFill>
                  <a:schemeClr val="tx1"/>
                </a:solidFill>
                <a:effectLst/>
                <a:latin typeface="Open Sans" charset="0"/>
                <a:ea typeface="ＭＳ Ｐゴシック" charset="0"/>
                <a:cs typeface="Geneva" pitchFamily="-110" charset="-128"/>
              </a:rPr>
              <a:t>to</a:t>
            </a:r>
            <a:r>
              <a:rPr lang="en-US" sz="1200" kern="1200" baseline="0" dirty="0" smtClean="0">
                <a:solidFill>
                  <a:schemeClr val="tx1"/>
                </a:solidFill>
                <a:effectLst/>
                <a:latin typeface="Open Sans" charset="0"/>
                <a:ea typeface="ＭＳ Ｐゴシック" charset="0"/>
                <a:cs typeface="Geneva" pitchFamily="-110" charset="-128"/>
              </a:rPr>
              <a:t> catch the shape of the black boxes</a:t>
            </a:r>
            <a:endParaRPr lang="en-US" sz="1200" kern="1200" dirty="0" smtClean="0">
              <a:solidFill>
                <a:schemeClr val="tx1"/>
              </a:solidFill>
              <a:effectLst/>
              <a:latin typeface="Open Sans" charset="0"/>
              <a:ea typeface="ＭＳ Ｐゴシック" charset="0"/>
              <a:cs typeface="Geneva" pitchFamily="-110" charset="-128"/>
            </a:endParaRPr>
          </a:p>
          <a:p>
            <a:pPr lvl="0"/>
            <a:r>
              <a:rPr lang="en-US" sz="1200" kern="1200" dirty="0" smtClean="0">
                <a:solidFill>
                  <a:schemeClr val="tx1"/>
                </a:solidFill>
                <a:effectLst/>
                <a:latin typeface="Open Sans" charset="0"/>
                <a:ea typeface="ＭＳ Ｐゴシック" charset="0"/>
                <a:cs typeface="Geneva" pitchFamily="-110" charset="-128"/>
              </a:rPr>
              <a:t>2.</a:t>
            </a:r>
            <a:r>
              <a:rPr lang="en-US" sz="1200" kern="1200" baseline="0" dirty="0" smtClean="0">
                <a:solidFill>
                  <a:schemeClr val="tx1"/>
                </a:solidFill>
                <a:effectLst/>
                <a:latin typeface="Open Sans" charset="0"/>
                <a:ea typeface="ＭＳ Ｐゴシック" charset="0"/>
                <a:cs typeface="Geneva" pitchFamily="-110" charset="-128"/>
              </a:rPr>
              <a:t> </a:t>
            </a:r>
            <a:r>
              <a:rPr lang="en-US" sz="1200" kern="1200" dirty="0" smtClean="0">
                <a:solidFill>
                  <a:schemeClr val="tx1"/>
                </a:solidFill>
                <a:effectLst/>
                <a:latin typeface="Open Sans" charset="0"/>
                <a:ea typeface="ＭＳ Ｐゴシック" charset="0"/>
                <a:cs typeface="Geneva" pitchFamily="-110" charset="-128"/>
              </a:rPr>
              <a:t>Different sampling methods has shown different performances depending on the properties of the models</a:t>
            </a:r>
          </a:p>
          <a:p>
            <a:pPr lvl="0"/>
            <a:r>
              <a:rPr lang="en-US" sz="1200" kern="1200" dirty="0" smtClean="0">
                <a:solidFill>
                  <a:schemeClr val="tx1"/>
                </a:solidFill>
                <a:effectLst/>
                <a:latin typeface="Open Sans" charset="0"/>
                <a:ea typeface="ＭＳ Ｐゴシック" charset="0"/>
                <a:cs typeface="Geneva" pitchFamily="-110" charset="-128"/>
              </a:rPr>
              <a:t>3. </a:t>
            </a:r>
            <a:r>
              <a:rPr lang="en-US" sz="1200" kern="1200" dirty="0" err="1" smtClean="0">
                <a:solidFill>
                  <a:schemeClr val="tx1"/>
                </a:solidFill>
                <a:effectLst/>
                <a:latin typeface="Open Sans" charset="0"/>
                <a:ea typeface="ＭＳ Ｐゴシック" charset="0"/>
                <a:cs typeface="Geneva" pitchFamily="-110" charset="-128"/>
              </a:rPr>
              <a:t>Sobol</a:t>
            </a:r>
            <a:r>
              <a:rPr lang="en-US" sz="1200" kern="1200" dirty="0" smtClean="0">
                <a:solidFill>
                  <a:schemeClr val="tx1"/>
                </a:solidFill>
                <a:effectLst/>
                <a:latin typeface="Open Sans" charset="0"/>
                <a:ea typeface="ＭＳ Ｐゴシック" charset="0"/>
                <a:cs typeface="Geneva" pitchFamily="-110" charset="-128"/>
              </a:rPr>
              <a:t> sequence has shown the best performance yet combing with cyclic coordinate descent and 1-d modeling</a:t>
            </a:r>
          </a:p>
          <a:p>
            <a:pPr lvl="0"/>
            <a:r>
              <a:rPr lang="en-US" sz="1200" kern="1200" dirty="0" smtClean="0">
                <a:solidFill>
                  <a:schemeClr val="tx1"/>
                </a:solidFill>
                <a:effectLst/>
                <a:latin typeface="Open Sans" charset="0"/>
                <a:ea typeface="ＭＳ Ｐゴシック" charset="0"/>
                <a:cs typeface="Geneva" pitchFamily="-110" charset="-128"/>
              </a:rPr>
              <a:t>4. Proposed algorithm is not able to solve the problems with discontinuous hidden constraints and correlated variables. More techniques are expected to be </a:t>
            </a:r>
            <a:r>
              <a:rPr lang="en-US" sz="1200" kern="1200" dirty="0" smtClean="0">
                <a:solidFill>
                  <a:schemeClr val="tx1"/>
                </a:solidFill>
                <a:effectLst/>
                <a:latin typeface="Open Sans" charset="0"/>
                <a:ea typeface="ＭＳ Ｐゴシック" charset="0"/>
                <a:cs typeface="Geneva" pitchFamily="-110" charset="-128"/>
              </a:rPr>
              <a:t>applied</a:t>
            </a:r>
            <a:r>
              <a:rPr lang="en-US" sz="1200" kern="1200" baseline="0" dirty="0" smtClean="0">
                <a:solidFill>
                  <a:schemeClr val="tx1"/>
                </a:solidFill>
                <a:effectLst/>
                <a:latin typeface="Open Sans" charset="0"/>
                <a:ea typeface="ＭＳ Ｐゴシック" charset="0"/>
                <a:cs typeface="Geneva" pitchFamily="-110" charset="-128"/>
              </a:rPr>
              <a:t> in the future</a:t>
            </a:r>
            <a:endParaRPr lang="en-US" sz="1200" dirty="0">
              <a:solidFill>
                <a:schemeClr val="accent1">
                  <a:lumMod val="75000"/>
                </a:schemeClr>
              </a:solidFill>
              <a:latin typeface="Apple Braille" pitchFamily="2" charset="0"/>
              <a:cs typeface="Lucida Grande" panose="020B0600040502020204" pitchFamily="34" charset="0"/>
            </a:endParaRPr>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13</a:t>
            </a:fld>
            <a:endParaRPr lang="en-US" altLang="x-none"/>
          </a:p>
        </p:txBody>
      </p:sp>
    </p:spTree>
    <p:extLst>
      <p:ext uri="{BB962C8B-B14F-4D97-AF65-F5344CB8AC3E}">
        <p14:creationId xmlns:p14="http://schemas.microsoft.com/office/powerpoint/2010/main" val="367485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r>
              <a:rPr lang="en-US" baseline="0" dirty="0" smtClean="0"/>
              <a:t> for listening. So, any questions? </a:t>
            </a:r>
            <a:endParaRPr lang="en-US"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14</a:t>
            </a:fld>
            <a:endParaRPr lang="en-US" altLang="x-none"/>
          </a:p>
        </p:txBody>
      </p:sp>
    </p:spTree>
    <p:extLst>
      <p:ext uri="{BB962C8B-B14F-4D97-AF65-F5344CB8AC3E}">
        <p14:creationId xmlns:p14="http://schemas.microsoft.com/office/powerpoint/2010/main" val="812014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present my</a:t>
            </a:r>
            <a:r>
              <a:rPr lang="en-US" baseline="0" dirty="0" smtClean="0"/>
              <a:t> project in these five parts. </a:t>
            </a:r>
          </a:p>
          <a:p>
            <a:pPr marL="228600" indent="-228600">
              <a:buAutoNum type="arabicPeriod"/>
            </a:pPr>
            <a:r>
              <a:rPr lang="en-US" baseline="0" dirty="0" smtClean="0"/>
              <a:t>Introduction and motivation</a:t>
            </a:r>
          </a:p>
          <a:p>
            <a:pPr marL="228600" indent="-228600">
              <a:buAutoNum type="arabicPeriod"/>
            </a:pPr>
            <a:r>
              <a:rPr lang="en-US" baseline="0" dirty="0" smtClean="0"/>
              <a:t>Proposed algorithm</a:t>
            </a:r>
          </a:p>
          <a:p>
            <a:pPr marL="228600" indent="-228600">
              <a:buAutoNum type="arabicPeriod"/>
            </a:pPr>
            <a:r>
              <a:rPr lang="en-US" baseline="0" dirty="0" smtClean="0"/>
              <a:t>Problem statement</a:t>
            </a:r>
          </a:p>
          <a:p>
            <a:pPr marL="228600" indent="-228600">
              <a:buAutoNum type="arabicPeriod"/>
            </a:pPr>
            <a:r>
              <a:rPr lang="en-US" baseline="0" dirty="0" smtClean="0"/>
              <a:t>Results and discussions</a:t>
            </a:r>
          </a:p>
          <a:p>
            <a:pPr marL="228600" indent="-228600">
              <a:buAutoNum type="arabicPeriod"/>
            </a:pPr>
            <a:r>
              <a:rPr lang="en-US" baseline="0" dirty="0" smtClean="0"/>
              <a:t>Conclusions</a:t>
            </a:r>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2</a:t>
            </a:fld>
            <a:endParaRPr lang="en-US" altLang="x-none"/>
          </a:p>
        </p:txBody>
      </p:sp>
    </p:spTree>
    <p:extLst>
      <p:ext uri="{BB962C8B-B14F-4D97-AF65-F5344CB8AC3E}">
        <p14:creationId xmlns:p14="http://schemas.microsoft.com/office/powerpoint/2010/main" val="315929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let me introduce some basic background information to you. </a:t>
            </a:r>
          </a:p>
          <a:p>
            <a:endParaRPr lang="en-US" baseline="0" dirty="0" smtClean="0"/>
          </a:p>
          <a:p>
            <a:r>
              <a:rPr lang="en-US" baseline="0" dirty="0" smtClean="0"/>
              <a:t>So what is black-box </a:t>
            </a:r>
            <a:r>
              <a:rPr lang="en-US" baseline="0" dirty="0" smtClean="0"/>
              <a:t>optimization? For </a:t>
            </a:r>
            <a:r>
              <a:rPr lang="en-US" baseline="0" dirty="0" smtClean="0"/>
              <a:t>example</a:t>
            </a:r>
            <a:r>
              <a:rPr lang="en-US" baseline="0" dirty="0" smtClean="0"/>
              <a:t>, if a set of power plant layouts is given, how do we find the best layout in terms of capital investment? </a:t>
            </a:r>
            <a:r>
              <a:rPr lang="en-US" baseline="0" dirty="0" smtClean="0"/>
              <a:t>Actually we can find there are some common problems in these situations: </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aseline="0" dirty="0" smtClean="0"/>
              <a:t>Lack of physical understanding </a:t>
            </a:r>
            <a:r>
              <a:rPr lang="en-US" baseline="0" dirty="0" smtClean="0"/>
              <a:t>of </a:t>
            </a:r>
            <a:r>
              <a:rPr lang="en-US" baseline="0" dirty="0" smtClean="0"/>
              <a:t>the model. </a:t>
            </a:r>
            <a:r>
              <a:rPr lang="en-US" baseline="0" dirty="0" smtClean="0"/>
              <a:t>We do know that layouts of industries are designed on purpose. Equipment tend to be built at downwind places for process safety. But we don’t know the relationship between layouts and benefits</a:t>
            </a:r>
            <a:endParaRPr lang="en-US" baseline="0" dirty="0" smtClean="0"/>
          </a:p>
          <a:p>
            <a:pPr marL="228600" indent="-228600">
              <a:buAutoNum type="arabicPeriod"/>
            </a:pPr>
            <a:r>
              <a:rPr lang="en-US" baseline="0" dirty="0" smtClean="0"/>
              <a:t>The </a:t>
            </a:r>
            <a:r>
              <a:rPr lang="en-US" baseline="0" dirty="0" smtClean="0"/>
              <a:t>cost of evaluation </a:t>
            </a:r>
            <a:r>
              <a:rPr lang="en-US" baseline="0" dirty="0" smtClean="0"/>
              <a:t>is unaffordable. </a:t>
            </a:r>
            <a:endParaRPr lang="en-US" baseline="0" dirty="0" smtClean="0"/>
          </a:p>
          <a:p>
            <a:pPr marL="228600" indent="-228600">
              <a:buAutoNum type="arabicPeriod"/>
            </a:pPr>
            <a:r>
              <a:rPr lang="en-US" baseline="0" dirty="0" smtClean="0"/>
              <a:t>Sometimes noisy statistics is obtained from experiments. But we don’t know where is it coming from. </a:t>
            </a:r>
          </a:p>
          <a:p>
            <a:pPr marL="228600" indent="-228600">
              <a:buAutoNum type="arabicPeriod"/>
            </a:pPr>
            <a:endParaRPr lang="en-US" dirty="0" smtClean="0"/>
          </a:p>
          <a:p>
            <a:pPr marL="0" indent="0">
              <a:buNone/>
            </a:pPr>
            <a:r>
              <a:rPr lang="en-US" dirty="0" smtClean="0"/>
              <a:t>All of the situations</a:t>
            </a:r>
            <a:r>
              <a:rPr lang="en-US" baseline="0" dirty="0" smtClean="0"/>
              <a:t> I referred above lead to </a:t>
            </a:r>
            <a:r>
              <a:rPr lang="en-US" baseline="0" dirty="0" smtClean="0"/>
              <a:t>an </a:t>
            </a:r>
            <a:r>
              <a:rPr lang="en-US" baseline="0" dirty="0" smtClean="0"/>
              <a:t>unknown objective </a:t>
            </a:r>
            <a:r>
              <a:rPr lang="en-US" baseline="0" dirty="0" smtClean="0"/>
              <a:t>function during optimization. </a:t>
            </a:r>
            <a:r>
              <a:rPr lang="en-US" baseline="0" dirty="0" smtClean="0"/>
              <a:t>Thus, we can only input a vector into black boxes and get an output value without any information of inner </a:t>
            </a:r>
            <a:r>
              <a:rPr lang="en-US" baseline="0" dirty="0" smtClean="0"/>
              <a:t>structures</a:t>
            </a:r>
            <a:endParaRPr lang="en-US"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3</a:t>
            </a:fld>
            <a:endParaRPr lang="en-US" altLang="x-none"/>
          </a:p>
        </p:txBody>
      </p:sp>
    </p:spTree>
    <p:extLst>
      <p:ext uri="{BB962C8B-B14F-4D97-AF65-F5344CB8AC3E}">
        <p14:creationId xmlns:p14="http://schemas.microsoft.com/office/powerpoint/2010/main" val="185611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Open Sans" charset="0"/>
                <a:ea typeface="ＭＳ Ｐゴシック" charset="0"/>
                <a:cs typeface="Geneva" pitchFamily="-110" charset="-128"/>
              </a:rPr>
              <a:t>When we speak of traditional optimization problems, a mathematical expression of objective function is always available. Then what we need to do is to find the minimum or maximum under constraints. Several methods </a:t>
            </a:r>
            <a:r>
              <a:rPr lang="en-US" sz="1200" kern="1200" dirty="0" smtClean="0">
                <a:solidFill>
                  <a:schemeClr val="tx1"/>
                </a:solidFill>
                <a:effectLst/>
                <a:latin typeface="Open Sans" charset="0"/>
                <a:ea typeface="ＭＳ Ｐゴシック" charset="0"/>
                <a:cs typeface="Geneva" pitchFamily="-110" charset="-128"/>
              </a:rPr>
              <a:t>have </a:t>
            </a:r>
            <a:r>
              <a:rPr lang="en-US" sz="1200" kern="1200" dirty="0" smtClean="0">
                <a:solidFill>
                  <a:schemeClr val="tx1"/>
                </a:solidFill>
                <a:effectLst/>
                <a:latin typeface="Open Sans" charset="0"/>
                <a:ea typeface="ＭＳ Ｐゴシック" charset="0"/>
                <a:cs typeface="Geneva" pitchFamily="-110" charset="-128"/>
              </a:rPr>
              <a:t>been proved that they can solve traditional optimization problems efficiently and effectively. </a:t>
            </a:r>
          </a:p>
          <a:p>
            <a:endParaRPr lang="en-US" sz="1200" kern="1200" dirty="0" smtClean="0">
              <a:solidFill>
                <a:schemeClr val="tx1"/>
              </a:solidFill>
              <a:effectLst/>
              <a:latin typeface="Open Sans" charset="0"/>
              <a:ea typeface="ＭＳ Ｐゴシック" charset="0"/>
              <a:cs typeface="Geneva" pitchFamily="-110" charset="-128"/>
            </a:endParaRPr>
          </a:p>
          <a:p>
            <a:r>
              <a:rPr lang="en-US" sz="1200" kern="1200" dirty="0" smtClean="0">
                <a:solidFill>
                  <a:schemeClr val="tx1"/>
                </a:solidFill>
                <a:effectLst/>
                <a:latin typeface="Open Sans" charset="0"/>
                <a:ea typeface="ＭＳ Ｐゴシック" charset="0"/>
                <a:cs typeface="Geneva" pitchFamily="-110" charset="-128"/>
              </a:rPr>
              <a:t>But two major problems make black box optimization problems more complexed and unsolvable. </a:t>
            </a:r>
            <a:endParaRPr lang="en-US" sz="1200" kern="1200" dirty="0" smtClean="0">
              <a:solidFill>
                <a:schemeClr val="tx1"/>
              </a:solidFill>
              <a:effectLst/>
              <a:latin typeface="Open Sans" charset="0"/>
              <a:ea typeface="ＭＳ Ｐゴシック" charset="0"/>
              <a:cs typeface="Geneva" pitchFamily="-110" charset="-128"/>
            </a:endParaRPr>
          </a:p>
          <a:p>
            <a:r>
              <a:rPr lang="en-US" sz="1200" kern="1200" dirty="0" smtClean="0">
                <a:solidFill>
                  <a:schemeClr val="tx1"/>
                </a:solidFill>
                <a:effectLst/>
                <a:latin typeface="Open Sans" charset="0"/>
                <a:ea typeface="ＭＳ Ｐゴシック" charset="0"/>
                <a:cs typeface="Geneva" pitchFamily="-110" charset="-128"/>
              </a:rPr>
              <a:t>Firstly</a:t>
            </a:r>
            <a:r>
              <a:rPr lang="en-US" sz="1200" kern="1200" dirty="0" smtClean="0">
                <a:solidFill>
                  <a:schemeClr val="tx1"/>
                </a:solidFill>
                <a:effectLst/>
                <a:latin typeface="Open Sans" charset="0"/>
                <a:ea typeface="ＭＳ Ｐゴシック" charset="0"/>
                <a:cs typeface="Geneva" pitchFamily="-110" charset="-128"/>
              </a:rPr>
              <a:t>, gradient information is not </a:t>
            </a:r>
            <a:r>
              <a:rPr lang="en-US" sz="1200" kern="1200" dirty="0" smtClean="0">
                <a:solidFill>
                  <a:schemeClr val="tx1"/>
                </a:solidFill>
                <a:effectLst/>
                <a:latin typeface="Open Sans" charset="0"/>
                <a:ea typeface="ＭＳ Ｐゴシック" charset="0"/>
                <a:cs typeface="Geneva" pitchFamily="-110" charset="-128"/>
              </a:rPr>
              <a:t>accessible. </a:t>
            </a:r>
          </a:p>
          <a:p>
            <a:r>
              <a:rPr lang="en-US" sz="1200" kern="1200" dirty="0" smtClean="0">
                <a:solidFill>
                  <a:schemeClr val="tx1"/>
                </a:solidFill>
                <a:effectLst/>
                <a:latin typeface="Open Sans" charset="0"/>
                <a:ea typeface="ＭＳ Ｐゴシック" charset="0"/>
                <a:cs typeface="Geneva" pitchFamily="-110" charset="-128"/>
              </a:rPr>
              <a:t>Secondly</a:t>
            </a:r>
            <a:r>
              <a:rPr lang="en-US" sz="1200" kern="1200" dirty="0" smtClean="0">
                <a:solidFill>
                  <a:schemeClr val="tx1"/>
                </a:solidFill>
                <a:effectLst/>
                <a:latin typeface="Open Sans" charset="0"/>
                <a:ea typeface="ＭＳ Ｐゴシック" charset="0"/>
                <a:cs typeface="Geneva" pitchFamily="-110" charset="-128"/>
              </a:rPr>
              <a:t>, function evaluations are always extremely expensive. </a:t>
            </a:r>
            <a:endParaRPr lang="en-US" sz="1200" kern="1200" dirty="0" smtClean="0">
              <a:solidFill>
                <a:schemeClr val="tx1"/>
              </a:solidFill>
              <a:effectLst/>
              <a:latin typeface="Open Sans" charset="0"/>
              <a:ea typeface="ＭＳ Ｐゴシック" charset="0"/>
              <a:cs typeface="Geneva" pitchFamily="-110" charset="-128"/>
            </a:endParaRPr>
          </a:p>
          <a:p>
            <a:r>
              <a:rPr lang="en-US" sz="1200" kern="1200" dirty="0" smtClean="0">
                <a:solidFill>
                  <a:schemeClr val="tx1"/>
                </a:solidFill>
                <a:effectLst/>
                <a:latin typeface="Open Sans" charset="0"/>
                <a:ea typeface="ＭＳ Ｐゴシック" charset="0"/>
                <a:cs typeface="Geneva" pitchFamily="-110" charset="-128"/>
              </a:rPr>
              <a:t>So </a:t>
            </a:r>
            <a:r>
              <a:rPr lang="en-US" sz="1200" kern="1200" dirty="0" smtClean="0">
                <a:solidFill>
                  <a:schemeClr val="tx1"/>
                </a:solidFill>
                <a:effectLst/>
                <a:latin typeface="Open Sans" charset="0"/>
                <a:ea typeface="ＭＳ Ｐゴシック" charset="0"/>
                <a:cs typeface="Geneva" pitchFamily="-110" charset="-128"/>
              </a:rPr>
              <a:t>how to find the optimal value within limited number of evaluations has become the primary goal for researchers.</a:t>
            </a:r>
            <a:endParaRPr lang="en-US" sz="1200" kern="1200" dirty="0">
              <a:solidFill>
                <a:schemeClr val="tx1"/>
              </a:solidFill>
              <a:effectLst/>
              <a:latin typeface="Open Sans" charset="0"/>
              <a:ea typeface="ＭＳ Ｐゴシック" charset="0"/>
              <a:cs typeface="Geneva" pitchFamily="-110" charset="-128"/>
            </a:endParaRPr>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4</a:t>
            </a:fld>
            <a:endParaRPr lang="en-US" altLang="x-none"/>
          </a:p>
        </p:txBody>
      </p:sp>
    </p:spTree>
    <p:extLst>
      <p:ext uri="{BB962C8B-B14F-4D97-AF65-F5344CB8AC3E}">
        <p14:creationId xmlns:p14="http://schemas.microsoft.com/office/powerpoint/2010/main" val="198343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Open Sans" charset="0"/>
                <a:ea typeface="ＭＳ Ｐゴシック" charset="0"/>
                <a:cs typeface="Geneva" pitchFamily="-110" charset="-128"/>
              </a:rPr>
              <a:t>This the flow chart showing the logic of my proposed algorithm. After initialization of starting point and the range of search, the algorithm is sampling a group of data points to build a surrogate model. ALAMO is implemented here to build the model, which accepts input data from the algorithm to build a surrogate model by using adaptive sampling technique repeatedly until convergence. In this project, quadratic based model is used. A mathematical expression of the model should be returned which will then be sent to BARON software which is a mixed-integer nonlinear optimization solver to get a local optimal solution. This </a:t>
            </a:r>
            <a:r>
              <a:rPr lang="en-US" sz="1200" kern="1200" dirty="0" smtClean="0">
                <a:solidFill>
                  <a:schemeClr val="tx1"/>
                </a:solidFill>
                <a:effectLst/>
                <a:latin typeface="Open Sans" charset="0"/>
                <a:ea typeface="ＭＳ Ｐゴシック" charset="0"/>
                <a:cs typeface="Geneva" pitchFamily="-110" charset="-128"/>
              </a:rPr>
              <a:t>process repeats </a:t>
            </a:r>
            <a:r>
              <a:rPr lang="en-US" sz="1200" kern="1200" dirty="0" smtClean="0">
                <a:solidFill>
                  <a:schemeClr val="tx1"/>
                </a:solidFill>
                <a:effectLst/>
                <a:latin typeface="Open Sans" charset="0"/>
                <a:ea typeface="ＭＳ Ｐゴシック" charset="0"/>
                <a:cs typeface="Geneva" pitchFamily="-110" charset="-128"/>
              </a:rPr>
              <a:t>until meeting the termination condition. Otherwise the range of search and number of sampling points should be modified to make a more accurate model in the next iteration</a:t>
            </a:r>
            <a:endParaRPr lang="en-US"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5</a:t>
            </a:fld>
            <a:endParaRPr lang="en-US" altLang="x-none"/>
          </a:p>
        </p:txBody>
      </p:sp>
    </p:spTree>
    <p:extLst>
      <p:ext uri="{BB962C8B-B14F-4D97-AF65-F5344CB8AC3E}">
        <p14:creationId xmlns:p14="http://schemas.microsoft.com/office/powerpoint/2010/main" val="474292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Open Sans" charset="0"/>
                <a:ea typeface="ＭＳ Ｐゴシック" charset="0"/>
                <a:cs typeface="Geneva" pitchFamily="-110" charset="-128"/>
              </a:rPr>
              <a:t>I used cyclic coordinate descent as searching algorithm. The main advantage is that it is very easily applied. And it is flexible to be integrated with other tools. </a:t>
            </a:r>
          </a:p>
          <a:p>
            <a:endParaRPr lang="en-US" sz="1200" kern="1200" dirty="0" smtClean="0">
              <a:solidFill>
                <a:schemeClr val="tx1"/>
              </a:solidFill>
              <a:effectLst/>
              <a:latin typeface="Open Sans" charset="0"/>
              <a:ea typeface="ＭＳ Ｐゴシック" charset="0"/>
              <a:cs typeface="Geneva" pitchFamily="-110" charset="-128"/>
            </a:endParaRPr>
          </a:p>
          <a:p>
            <a:r>
              <a:rPr lang="en-US" sz="1200" kern="1200" dirty="0" smtClean="0">
                <a:solidFill>
                  <a:schemeClr val="tx1"/>
                </a:solidFill>
                <a:effectLst/>
                <a:latin typeface="Open Sans" charset="0"/>
                <a:ea typeface="ＭＳ Ｐゴシック" charset="0"/>
                <a:cs typeface="Geneva" pitchFamily="-110" charset="-128"/>
              </a:rPr>
              <a:t>The simple process of cyclic coordinate search can be visualized like this figure. It changes a chosen coordinate at each iteration. </a:t>
            </a:r>
            <a:r>
              <a:rPr lang="en-US" sz="1200" kern="1200" dirty="0" smtClean="0">
                <a:solidFill>
                  <a:schemeClr val="tx1"/>
                </a:solidFill>
                <a:effectLst/>
                <a:latin typeface="Open Sans" charset="0"/>
                <a:ea typeface="ＭＳ Ｐゴシック" charset="0"/>
                <a:cs typeface="Geneva" pitchFamily="-110" charset="-128"/>
              </a:rPr>
              <a:t>Indices are selected cyclically</a:t>
            </a:r>
            <a:r>
              <a:rPr lang="en-US" sz="1200" kern="1200" dirty="0" smtClean="0">
                <a:solidFill>
                  <a:schemeClr val="tx1"/>
                </a:solidFill>
                <a:effectLst/>
                <a:latin typeface="Open Sans" charset="0"/>
                <a:ea typeface="ＭＳ Ｐゴシック" charset="0"/>
                <a:cs typeface="Geneva" pitchFamily="-110" charset="-128"/>
              </a:rPr>
              <a:t>. Regarding the update schemes, I simply renew by minimizing the objective with respect to the specific variable while fixing the others.</a:t>
            </a:r>
            <a:endParaRPr lang="en-US" sz="1200" kern="1200" dirty="0">
              <a:solidFill>
                <a:schemeClr val="tx1"/>
              </a:solidFill>
              <a:effectLst/>
              <a:latin typeface="Open Sans" charset="0"/>
              <a:ea typeface="ＭＳ Ｐゴシック" charset="0"/>
              <a:cs typeface="Geneva" pitchFamily="-110" charset="-128"/>
            </a:endParaRPr>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6</a:t>
            </a:fld>
            <a:endParaRPr lang="en-US" altLang="x-none"/>
          </a:p>
        </p:txBody>
      </p:sp>
    </p:spTree>
    <p:extLst>
      <p:ext uri="{BB962C8B-B14F-4D97-AF65-F5344CB8AC3E}">
        <p14:creationId xmlns:p14="http://schemas.microsoft.com/office/powerpoint/2010/main" val="100151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problem</a:t>
            </a:r>
            <a:r>
              <a:rPr lang="en-US" baseline="0" dirty="0" smtClean="0"/>
              <a:t> is if we can build a accurate surrogate model with limited sampling point, which requires each point is able to </a:t>
            </a:r>
            <a:r>
              <a:rPr lang="en-US" baseline="0" dirty="0" smtClean="0"/>
              <a:t>make a contribution. </a:t>
            </a:r>
            <a:r>
              <a:rPr lang="en-US" baseline="0" dirty="0" smtClean="0"/>
              <a:t>Intuitively, I’d like to test the performances of different sampling </a:t>
            </a:r>
            <a:r>
              <a:rPr lang="en-US" baseline="0" dirty="0" smtClean="0"/>
              <a:t>methods. </a:t>
            </a:r>
            <a:r>
              <a:rPr lang="en-US" baseline="0" dirty="0" smtClean="0"/>
              <a:t>The first image is generated by python random library. You can see that points are actually not distributed evenly in local space. In comparison, four types of quasi-random sequences are selected including </a:t>
            </a:r>
            <a:r>
              <a:rPr lang="en-US" baseline="0" dirty="0" err="1" smtClean="0"/>
              <a:t>Halton</a:t>
            </a:r>
            <a:r>
              <a:rPr lang="en-US" baseline="0" dirty="0" smtClean="0"/>
              <a:t>, Van Der </a:t>
            </a:r>
            <a:r>
              <a:rPr lang="en-US" baseline="0" dirty="0" err="1" smtClean="0"/>
              <a:t>Corput</a:t>
            </a:r>
            <a:r>
              <a:rPr lang="en-US" baseline="0" dirty="0" smtClean="0"/>
              <a:t>, </a:t>
            </a:r>
            <a:r>
              <a:rPr lang="en-US" baseline="0" dirty="0" err="1" smtClean="0"/>
              <a:t>Hammersley</a:t>
            </a:r>
            <a:r>
              <a:rPr lang="en-US" baseline="0" dirty="0" smtClean="0"/>
              <a:t> and </a:t>
            </a:r>
            <a:r>
              <a:rPr lang="en-US" baseline="0" dirty="0" err="1" smtClean="0"/>
              <a:t>Sobol</a:t>
            </a:r>
            <a:r>
              <a:rPr lang="en-US" baseline="0" dirty="0" smtClean="0"/>
              <a:t> sequences. Another sampling method is Latin random square. </a:t>
            </a:r>
            <a:endParaRPr lang="en-US"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7</a:t>
            </a:fld>
            <a:endParaRPr lang="en-US" altLang="x-none"/>
          </a:p>
        </p:txBody>
      </p:sp>
    </p:spTree>
    <p:extLst>
      <p:ext uri="{BB962C8B-B14F-4D97-AF65-F5344CB8AC3E}">
        <p14:creationId xmlns:p14="http://schemas.microsoft.com/office/powerpoint/2010/main" val="421253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Open Sans" charset="0"/>
                <a:ea typeface="ＭＳ Ｐゴシック" charset="0"/>
                <a:cs typeface="Geneva" pitchFamily="-110" charset="-128"/>
              </a:rPr>
              <a:t>100 black box models were chosen from multiple libraries </a:t>
            </a:r>
            <a:r>
              <a:rPr lang="en-US" sz="1200" kern="1200" dirty="0" smtClean="0">
                <a:solidFill>
                  <a:schemeClr val="tx1"/>
                </a:solidFill>
                <a:effectLst/>
                <a:latin typeface="Open Sans" charset="0"/>
                <a:ea typeface="ＭＳ Ｐゴシック" charset="0"/>
                <a:cs typeface="Geneva" pitchFamily="-110" charset="-128"/>
              </a:rPr>
              <a:t>with </a:t>
            </a:r>
            <a:r>
              <a:rPr lang="en-US" sz="1200" kern="1200" dirty="0" smtClean="0">
                <a:solidFill>
                  <a:schemeClr val="tx1"/>
                </a:solidFill>
                <a:effectLst/>
                <a:latin typeface="Open Sans" charset="0"/>
                <a:ea typeface="ＭＳ Ｐゴシック" charset="0"/>
                <a:cs typeface="Geneva" pitchFamily="-110" charset="-128"/>
              </a:rPr>
              <a:t>different smoothness, convexity and number of </a:t>
            </a:r>
            <a:r>
              <a:rPr lang="en-US" sz="1200" kern="1200" dirty="0" smtClean="0">
                <a:solidFill>
                  <a:schemeClr val="tx1"/>
                </a:solidFill>
                <a:effectLst/>
                <a:latin typeface="Open Sans" charset="0"/>
                <a:ea typeface="ＭＳ Ｐゴシック" charset="0"/>
                <a:cs typeface="Geneva" pitchFamily="-110" charset="-128"/>
              </a:rPr>
              <a:t>variables. This information </a:t>
            </a:r>
            <a:r>
              <a:rPr lang="en-US" sz="1200" kern="1200" dirty="0" smtClean="0">
                <a:solidFill>
                  <a:schemeClr val="tx1"/>
                </a:solidFill>
                <a:effectLst/>
                <a:latin typeface="Open Sans" charset="0"/>
                <a:ea typeface="ＭＳ Ｐゴシック" charset="0"/>
                <a:cs typeface="Geneva" pitchFamily="-110" charset="-128"/>
              </a:rPr>
              <a:t>is </a:t>
            </a:r>
            <a:r>
              <a:rPr lang="en-US" sz="1200" kern="1200" dirty="0" smtClean="0">
                <a:solidFill>
                  <a:schemeClr val="tx1"/>
                </a:solidFill>
                <a:effectLst/>
                <a:latin typeface="Open Sans" charset="0"/>
                <a:ea typeface="ＭＳ Ｐゴシック" charset="0"/>
                <a:cs typeface="Geneva" pitchFamily="-110" charset="-128"/>
              </a:rPr>
              <a:t>provided.</a:t>
            </a:r>
            <a:endParaRPr lang="en-US" sz="1200" kern="1200" dirty="0">
              <a:solidFill>
                <a:schemeClr val="tx1"/>
              </a:solidFill>
              <a:effectLst/>
              <a:latin typeface="Open Sans" charset="0"/>
              <a:ea typeface="ＭＳ Ｐゴシック" charset="0"/>
              <a:cs typeface="Geneva" pitchFamily="-110" charset="-128"/>
            </a:endParaRPr>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8</a:t>
            </a:fld>
            <a:endParaRPr lang="en-US" altLang="x-none"/>
          </a:p>
        </p:txBody>
      </p:sp>
    </p:spTree>
    <p:extLst>
      <p:ext uri="{BB962C8B-B14F-4D97-AF65-F5344CB8AC3E}">
        <p14:creationId xmlns:p14="http://schemas.microsoft.com/office/powerpoint/2010/main" val="1865370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realistic</a:t>
            </a:r>
            <a:r>
              <a:rPr lang="en-US" baseline="0" dirty="0" smtClean="0"/>
              <a:t> industrial case is selected as well. We know that process system simulation has been applied in chemical engineering in terms of efficiency and economic feasibility. </a:t>
            </a:r>
            <a:r>
              <a:rPr lang="en-US" baseline="0" dirty="0" smtClean="0"/>
              <a:t>But inner </a:t>
            </a:r>
            <a:r>
              <a:rPr lang="en-US" baseline="0" dirty="0" smtClean="0"/>
              <a:t>structures </a:t>
            </a:r>
            <a:r>
              <a:rPr lang="en-US" baseline="0" dirty="0" smtClean="0"/>
              <a:t>of software like Aspen is </a:t>
            </a:r>
            <a:r>
              <a:rPr lang="en-US" baseline="0" dirty="0" smtClean="0"/>
              <a:t>unavailable for users like black </a:t>
            </a:r>
            <a:r>
              <a:rPr lang="en-US" baseline="0" dirty="0" smtClean="0"/>
              <a:t>boxes. </a:t>
            </a:r>
            <a:r>
              <a:rPr lang="en-US" baseline="0" dirty="0" smtClean="0"/>
              <a:t>The single mixed refrigerant liquefaction process is one of the most famous technique for offshore natural gas fields development. In this project, the </a:t>
            </a:r>
            <a:r>
              <a:rPr lang="en-US" baseline="0" dirty="0" smtClean="0"/>
              <a:t>algorithm </a:t>
            </a:r>
            <a:r>
              <a:rPr lang="en-US" baseline="0" dirty="0" smtClean="0"/>
              <a:t>was trying to optimize a base case </a:t>
            </a:r>
            <a:r>
              <a:rPr lang="en-US" baseline="0" dirty="0" smtClean="0"/>
              <a:t>aiming </a:t>
            </a:r>
            <a:r>
              <a:rPr lang="en-US" baseline="0" dirty="0" smtClean="0"/>
              <a:t>to find the best </a:t>
            </a:r>
            <a:r>
              <a:rPr lang="en-US" baseline="0" dirty="0" smtClean="0"/>
              <a:t>configuration. </a:t>
            </a:r>
            <a:endParaRPr lang="en-US" dirty="0"/>
          </a:p>
        </p:txBody>
      </p:sp>
      <p:sp>
        <p:nvSpPr>
          <p:cNvPr id="4" name="Slide Number Placeholder 3"/>
          <p:cNvSpPr>
            <a:spLocks noGrp="1"/>
          </p:cNvSpPr>
          <p:nvPr>
            <p:ph type="sldNum" sz="quarter" idx="10"/>
          </p:nvPr>
        </p:nvSpPr>
        <p:spPr/>
        <p:txBody>
          <a:bodyPr/>
          <a:lstStyle/>
          <a:p>
            <a:pPr>
              <a:defRPr/>
            </a:pPr>
            <a:fld id="{2B24F439-14CB-B64A-A38E-43868DBA8F9B}" type="slidenum">
              <a:rPr lang="en-US" altLang="x-none" smtClean="0"/>
              <a:pPr>
                <a:defRPr/>
              </a:pPr>
              <a:t>9</a:t>
            </a:fld>
            <a:endParaRPr lang="en-US" altLang="x-none"/>
          </a:p>
        </p:txBody>
      </p:sp>
    </p:spTree>
    <p:extLst>
      <p:ext uri="{BB962C8B-B14F-4D97-AF65-F5344CB8AC3E}">
        <p14:creationId xmlns:p14="http://schemas.microsoft.com/office/powerpoint/2010/main" val="3822449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9144000" cy="51435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895350"/>
            <a:ext cx="3429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457200" y="0"/>
            <a:ext cx="7905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31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161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0"/>
          </p:nvPr>
        </p:nvSpPr>
        <p:spPr>
          <a:xfrm>
            <a:off x="457200" y="1200150"/>
            <a:ext cx="82296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811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39624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727448" y="1212300"/>
            <a:ext cx="3959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28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32766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6096000" y="1200150"/>
            <a:ext cx="2590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11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25654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46736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6781800" y="1200150"/>
            <a:ext cx="1905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06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38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3729625" y="2433252"/>
            <a:ext cx="5414375" cy="276997"/>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5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4332174" y="2808962"/>
            <a:ext cx="4265417"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7" name="Text Placeholder 2"/>
          <p:cNvSpPr>
            <a:spLocks noGrp="1"/>
          </p:cNvSpPr>
          <p:nvPr>
            <p:ph type="body" sz="quarter" idx="10" hasCustomPrompt="1"/>
          </p:nvPr>
        </p:nvSpPr>
        <p:spPr>
          <a:xfrm>
            <a:off x="4299348" y="1713310"/>
            <a:ext cx="4298156" cy="900113"/>
          </a:xfrm>
        </p:spPr>
        <p:txBody>
          <a:bodyPr anchor="ctr">
            <a:normAutofit/>
          </a:bodyPr>
          <a:lstStyle>
            <a:lvl1pPr marL="0" indent="0">
              <a:buNone/>
              <a:defRPr sz="2700" baseline="0">
                <a:solidFill>
                  <a:schemeClr val="accent3">
                    <a:lumMod val="50000"/>
                  </a:schemeClr>
                </a:solidFill>
              </a:defRPr>
            </a:lvl1pPr>
            <a:lvl5pPr>
              <a:defRPr/>
            </a:lvl5pPr>
          </a:lstStyle>
          <a:p>
            <a:pPr lvl="0"/>
            <a:r>
              <a:rPr lang="en-US" dirty="0"/>
              <a:t>Click to add Presentation Headline</a:t>
            </a:r>
          </a:p>
        </p:txBody>
      </p:sp>
      <p:sp>
        <p:nvSpPr>
          <p:cNvPr id="8" name="Text Placeholder 11"/>
          <p:cNvSpPr>
            <a:spLocks noGrp="1"/>
          </p:cNvSpPr>
          <p:nvPr>
            <p:ph type="body" sz="quarter" idx="11" hasCustomPrompt="1"/>
          </p:nvPr>
        </p:nvSpPr>
        <p:spPr>
          <a:xfrm>
            <a:off x="4341019" y="3020102"/>
            <a:ext cx="2452688" cy="253603"/>
          </a:xfrm>
        </p:spPr>
        <p:txBody>
          <a:bodyPr anchor="ctr">
            <a:normAutofit/>
          </a:bodyPr>
          <a:lstStyle>
            <a:lvl1pPr marL="0" indent="0">
              <a:buNone/>
              <a:defRPr sz="1200" b="1" cap="all" spc="225"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MONTH XX, 2018</a:t>
            </a:r>
          </a:p>
        </p:txBody>
      </p:sp>
      <p:pic>
        <p:nvPicPr>
          <p:cNvPr id="9" name="Picture 8">
            <a:extLst>
              <a:ext uri="{FF2B5EF4-FFF2-40B4-BE49-F238E27FC236}">
                <a16:creationId xmlns:a16="http://schemas.microsoft.com/office/drawing/2014/main" id="{3732ECAD-7B1F-1842-95AA-B00E33C3E064}"/>
              </a:ext>
            </a:extLst>
          </p:cNvPr>
          <p:cNvPicPr>
            <a:picLocks noChangeAspect="1"/>
          </p:cNvPicPr>
          <p:nvPr userDrawn="1"/>
        </p:nvPicPr>
        <p:blipFill>
          <a:blip r:embed="rId3"/>
          <a:stretch>
            <a:fillRect/>
          </a:stretch>
        </p:blipFill>
        <p:spPr>
          <a:xfrm>
            <a:off x="1953408" y="1917166"/>
            <a:ext cx="1558577" cy="989753"/>
          </a:xfrm>
          <a:prstGeom prst="rect">
            <a:avLst/>
          </a:prstGeom>
        </p:spPr>
      </p:pic>
      <p:sp>
        <p:nvSpPr>
          <p:cNvPr id="10" name="Text Placeholder 13"/>
          <p:cNvSpPr>
            <a:spLocks noGrp="1"/>
          </p:cNvSpPr>
          <p:nvPr>
            <p:ph type="body" sz="quarter" idx="12" hasCustomPrompt="1"/>
          </p:nvPr>
        </p:nvSpPr>
        <p:spPr>
          <a:xfrm>
            <a:off x="4336419" y="3336808"/>
            <a:ext cx="4444603" cy="484584"/>
          </a:xfrm>
        </p:spPr>
        <p:txBody>
          <a:bodyPr>
            <a:noAutofit/>
          </a:bodyPr>
          <a:lstStyle>
            <a:lvl1pPr marL="0" indent="0">
              <a:lnSpc>
                <a:spcPct val="100000"/>
              </a:lnSpc>
              <a:spcBef>
                <a:spcPts val="0"/>
              </a:spcBef>
              <a:buNone/>
              <a:defRPr sz="135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Presenter’s Name</a:t>
            </a:r>
          </a:p>
          <a:p>
            <a:pPr lvl="0"/>
            <a:r>
              <a:rPr lang="en-US" dirty="0"/>
              <a:t>Presenter’s Title</a:t>
            </a:r>
          </a:p>
        </p:txBody>
      </p:sp>
    </p:spTree>
    <p:extLst>
      <p:ext uri="{BB962C8B-B14F-4D97-AF65-F5344CB8AC3E}">
        <p14:creationId xmlns:p14="http://schemas.microsoft.com/office/powerpoint/2010/main" val="4386186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_Plaid-Digital_FINAL-NEW.png"/>
          <p:cNvPicPr>
            <a:picLocks noChangeAspect="1"/>
          </p:cNvPicPr>
          <p:nvPr/>
        </p:nvPicPr>
        <p:blipFill>
          <a:blip r:embed="rId10">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10">
            <a:extLst>
              <a:ext uri="{28A0092B-C50C-407E-A947-70E740481C1C}">
                <a14:useLocalDpi xmlns:a14="http://schemas.microsoft.com/office/drawing/2010/main" val="0"/>
              </a:ext>
            </a:extLst>
          </a:blip>
          <a:srcRect l="59550" t="20876" r="39888" b="2893"/>
          <a:stretch>
            <a:fillRect/>
          </a:stretch>
        </p:blipFill>
        <p:spPr bwMode="auto">
          <a:xfrm rot="5400000">
            <a:off x="3798887" y="1046163"/>
            <a:ext cx="60325" cy="765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457200" y="3619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title style</a:t>
            </a:r>
          </a:p>
        </p:txBody>
      </p:sp>
      <p:sp>
        <p:nvSpPr>
          <p:cNvPr id="1031" name="Text Placeholder 2"/>
          <p:cNvSpPr>
            <a:spLocks noGrp="1"/>
          </p:cNvSpPr>
          <p:nvPr>
            <p:ph type="body" idx="1"/>
          </p:nvPr>
        </p:nvSpPr>
        <p:spPr bwMode="auto">
          <a:xfrm>
            <a:off x="457200" y="120015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pic>
        <p:nvPicPr>
          <p:cNvPr id="10" name="Pictur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772400" y="4248150"/>
            <a:ext cx="1154590" cy="736392"/>
          </a:xfrm>
          <a:prstGeom prst="rect">
            <a:avLst/>
          </a:prstGeom>
        </p:spPr>
      </p:pic>
      <p:sp>
        <p:nvSpPr>
          <p:cNvPr id="7" name="Slide Number">
            <a:extLst>
              <a:ext uri="{FF2B5EF4-FFF2-40B4-BE49-F238E27FC236}">
                <a16:creationId xmlns:a16="http://schemas.microsoft.com/office/drawing/2014/main" id="{51D83416-00FF-7E42-B8E5-8A7EE0EDCA91}"/>
              </a:ext>
            </a:extLst>
          </p:cNvPr>
          <p:cNvSpPr txBox="1">
            <a:spLocks noGrp="1"/>
          </p:cNvSpPr>
          <p:nvPr>
            <p:ph type="sldNum" sz="quarter" idx="4"/>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dirty="0"/>
          </a:p>
        </p:txBody>
      </p:sp>
      <p:sp>
        <p:nvSpPr>
          <p:cNvPr id="8" name="Slide Number">
            <a:extLst>
              <a:ext uri="{FF2B5EF4-FFF2-40B4-BE49-F238E27FC236}">
                <a16:creationId xmlns:a16="http://schemas.microsoft.com/office/drawing/2014/main" id="{ADBF4EFE-C980-B844-B5ED-B8094C71D895}"/>
              </a:ext>
            </a:extLst>
          </p:cNvPr>
          <p:cNvSpPr txBox="1">
            <a:spLocks/>
          </p:cNvSpPr>
          <p:nvPr userDrawn="1"/>
        </p:nvSpPr>
        <p:spPr>
          <a:xfrm>
            <a:off x="11226318" y="65528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9" name="Slide Number">
            <a:extLst>
              <a:ext uri="{FF2B5EF4-FFF2-40B4-BE49-F238E27FC236}">
                <a16:creationId xmlns:a16="http://schemas.microsoft.com/office/drawing/2014/main" id="{7BE7423C-EEE2-3F45-8EF7-78515AA765E4}"/>
              </a:ext>
            </a:extLst>
          </p:cNvPr>
          <p:cNvSpPr txBox="1">
            <a:spLocks/>
          </p:cNvSpPr>
          <p:nvPr userDrawn="1"/>
        </p:nvSpPr>
        <p:spPr>
          <a:xfrm>
            <a:off x="11378718" y="67052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11" name="Slide Number">
            <a:extLst>
              <a:ext uri="{FF2B5EF4-FFF2-40B4-BE49-F238E27FC236}">
                <a16:creationId xmlns:a16="http://schemas.microsoft.com/office/drawing/2014/main" id="{4C78D2C9-EC69-C447-A43E-74428D9672F5}"/>
              </a:ext>
            </a:extLst>
          </p:cNvPr>
          <p:cNvSpPr txBox="1">
            <a:spLocks/>
          </p:cNvSpPr>
          <p:nvPr userDrawn="1"/>
        </p:nvSpPr>
        <p:spPr>
          <a:xfrm>
            <a:off x="11531118" y="6857613"/>
            <a:ext cx="279883" cy="276999"/>
          </a:xfrm>
          <a:prstGeom prst="rect">
            <a:avLst/>
          </a:prstGeom>
          <a:ln w="12700">
            <a:miter lim="400000"/>
          </a:ln>
        </p:spPr>
        <p:txBody>
          <a:bodyPr wrap="none" lIns="45719" rIns="4571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mtClean="0"/>
              <a:pPr/>
              <a:t>‹#›</a:t>
            </a:fld>
            <a:endParaRPr lang="en-US" dirty="0"/>
          </a:p>
        </p:txBody>
      </p:sp>
      <p:sp>
        <p:nvSpPr>
          <p:cNvPr id="3" name="TextBox 2">
            <a:extLst>
              <a:ext uri="{FF2B5EF4-FFF2-40B4-BE49-F238E27FC236}">
                <a16:creationId xmlns:a16="http://schemas.microsoft.com/office/drawing/2014/main" id="{AD71E7F3-AD6C-224E-BD90-D1A35CEDCAE6}"/>
              </a:ext>
            </a:extLst>
          </p:cNvPr>
          <p:cNvSpPr txBox="1"/>
          <p:nvPr userDrawn="1"/>
        </p:nvSpPr>
        <p:spPr>
          <a:xfrm>
            <a:off x="8534400" y="100340"/>
            <a:ext cx="506890" cy="261610"/>
          </a:xfrm>
          <a:prstGeom prst="rect">
            <a:avLst/>
          </a:prstGeom>
          <a:noFill/>
        </p:spPr>
        <p:txBody>
          <a:bodyPr wrap="square" rtlCol="0">
            <a:spAutoFit/>
          </a:bodyPr>
          <a:lstStyle/>
          <a:p>
            <a:pPr algn="r"/>
            <a:fld id="{86CB4B4D-7CA3-9044-876B-883B54F8677D}" type="slidenum">
              <a:rPr lang="en-US" sz="1100" smtClean="0">
                <a:solidFill>
                  <a:schemeClr val="tx1">
                    <a:lumMod val="50000"/>
                    <a:lumOff val="50000"/>
                  </a:schemeClr>
                </a:solidFill>
              </a:rPr>
              <a:pPr algn="r"/>
              <a:t>‹#›</a:t>
            </a:fld>
            <a:endParaRPr lang="en-US" sz="1100" dirty="0">
              <a:solidFill>
                <a:schemeClr val="tx1">
                  <a:lumMod val="50000"/>
                  <a:lumOff val="50000"/>
                </a:schemeClr>
              </a:solidFill>
            </a:endParaRPr>
          </a:p>
        </p:txBody>
      </p:sp>
    </p:spTree>
  </p:cSld>
  <p:clrMap bg1="lt1" tx1="dk1" bg2="lt2" tx2="dk2" accent1="accent1" accent2="accent2" accent3="accent3" accent4="accent4" accent5="accent5" accent6="accent6" hlink="hlink" folHlink="folHlink"/>
  <p:sldLayoutIdLst>
    <p:sldLayoutId id="2147483825" r:id="rId1"/>
    <p:sldLayoutId id="2147483819" r:id="rId2"/>
    <p:sldLayoutId id="2147483820" r:id="rId3"/>
    <p:sldLayoutId id="2147483821" r:id="rId4"/>
    <p:sldLayoutId id="2147483822" r:id="rId5"/>
    <p:sldLayoutId id="2147483823" r:id="rId6"/>
    <p:sldLayoutId id="2147483824" r:id="rId7"/>
    <p:sldLayoutId id="2147483826" r:id="rId8"/>
  </p:sldLayoutIdLst>
  <p:hf hdr="0" ftr="0" dt="0"/>
  <p:txStyles>
    <p:titleStyle>
      <a:lvl1pPr algn="l" rtl="0" eaLnBrk="1" fontAlgn="base" hangingPunct="1">
        <a:spcBef>
          <a:spcPct val="0"/>
        </a:spcBef>
        <a:spcAft>
          <a:spcPct val="0"/>
        </a:spcAft>
        <a:defRPr sz="24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24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24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24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2400" b="1">
          <a:solidFill>
            <a:schemeClr val="tx1"/>
          </a:solidFill>
          <a:latin typeface="Open Sans" charset="0"/>
          <a:ea typeface="Open Sans" charset="0"/>
          <a:cs typeface="Open Sans" charset="0"/>
        </a:defRPr>
      </a:lvl5pPr>
      <a:lvl6pPr marL="4572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eaLnBrk="1" fontAlgn="base" hangingPunct="1">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6350" indent="-6350" algn="l" rtl="0" eaLnBrk="1" fontAlgn="base" hangingPunct="1">
        <a:spcBef>
          <a:spcPts val="600"/>
        </a:spcBef>
        <a:spcAft>
          <a:spcPct val="0"/>
        </a:spcAft>
        <a:defRPr sz="1400">
          <a:solidFill>
            <a:schemeClr val="tx1"/>
          </a:solidFill>
          <a:latin typeface="Open Sans" charset="0"/>
          <a:ea typeface="Open Sans" charset="0"/>
          <a:cs typeface="Open Sans" charset="0"/>
        </a:defRPr>
      </a:lvl1pPr>
      <a:lvl2pPr marL="7429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150" indent="-28575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3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400" indent="-22860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8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90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2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tm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7B3DE5-DD30-F14B-A0E4-6933D30372E8}"/>
              </a:ext>
            </a:extLst>
          </p:cNvPr>
          <p:cNvSpPr/>
          <p:nvPr/>
        </p:nvSpPr>
        <p:spPr bwMode="auto">
          <a:xfrm>
            <a:off x="3657600" y="6350"/>
            <a:ext cx="5486400" cy="51435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
        <p:nvSpPr>
          <p:cNvPr id="2" name="Text Placeholder 1"/>
          <p:cNvSpPr>
            <a:spLocks noGrp="1"/>
          </p:cNvSpPr>
          <p:nvPr>
            <p:ph type="body" sz="quarter" idx="10"/>
          </p:nvPr>
        </p:nvSpPr>
        <p:spPr>
          <a:xfrm>
            <a:off x="4251722" y="971550"/>
            <a:ext cx="4298156" cy="1215115"/>
          </a:xfrm>
        </p:spPr>
        <p:txBody>
          <a:bodyPr>
            <a:noAutofit/>
          </a:bodyPr>
          <a:lstStyle/>
          <a:p>
            <a:pPr algn="ctr"/>
            <a:r>
              <a:rPr lang="en-US" sz="1800" b="1" dirty="0" smtClean="0">
                <a:solidFill>
                  <a:schemeClr val="accent1">
                    <a:lumMod val="75000"/>
                  </a:schemeClr>
                </a:solidFill>
                <a:latin typeface="Apple Braille" pitchFamily="2" charset="0"/>
              </a:rPr>
              <a:t>Machine </a:t>
            </a:r>
            <a:r>
              <a:rPr lang="en-US" altLang="zh-CN" sz="1800" b="1" dirty="0" smtClean="0">
                <a:solidFill>
                  <a:schemeClr val="accent1">
                    <a:lumMod val="75000"/>
                  </a:schemeClr>
                </a:solidFill>
                <a:latin typeface="Apple Braille" pitchFamily="2" charset="0"/>
              </a:rPr>
              <a:t>L</a:t>
            </a:r>
            <a:r>
              <a:rPr lang="en-US" sz="1800" b="1" dirty="0" smtClean="0">
                <a:solidFill>
                  <a:schemeClr val="accent1">
                    <a:lumMod val="75000"/>
                  </a:schemeClr>
                </a:solidFill>
                <a:latin typeface="Apple Braille" pitchFamily="2" charset="0"/>
              </a:rPr>
              <a:t>earning Assisted </a:t>
            </a:r>
          </a:p>
          <a:p>
            <a:pPr algn="ctr"/>
            <a:r>
              <a:rPr lang="en-US" sz="1800" b="1" dirty="0">
                <a:solidFill>
                  <a:schemeClr val="accent1">
                    <a:lumMod val="75000"/>
                  </a:schemeClr>
                </a:solidFill>
                <a:latin typeface="Apple Braille" pitchFamily="2" charset="0"/>
              </a:rPr>
              <a:t>C</a:t>
            </a:r>
            <a:r>
              <a:rPr lang="en-US" sz="1800" b="1" dirty="0" smtClean="0">
                <a:solidFill>
                  <a:schemeClr val="accent1">
                    <a:lumMod val="75000"/>
                  </a:schemeClr>
                </a:solidFill>
                <a:latin typeface="Apple Braille" pitchFamily="2" charset="0"/>
              </a:rPr>
              <a:t>yclic Coordinate Descent Algorithm </a:t>
            </a:r>
          </a:p>
          <a:p>
            <a:pPr algn="ctr"/>
            <a:r>
              <a:rPr lang="en-US" sz="1800" b="1" dirty="0" smtClean="0">
                <a:solidFill>
                  <a:schemeClr val="accent1">
                    <a:lumMod val="75000"/>
                  </a:schemeClr>
                </a:solidFill>
                <a:latin typeface="Apple Braille" pitchFamily="2" charset="0"/>
              </a:rPr>
              <a:t>For Scalable Black-box Optimization</a:t>
            </a:r>
            <a:endParaRPr lang="en-US" sz="1800" b="1" dirty="0">
              <a:solidFill>
                <a:schemeClr val="accent1">
                  <a:lumMod val="75000"/>
                </a:schemeClr>
              </a:solidFill>
              <a:latin typeface="Apple Braille" pitchFamily="2" charset="0"/>
            </a:endParaRPr>
          </a:p>
        </p:txBody>
      </p:sp>
      <p:sp>
        <p:nvSpPr>
          <p:cNvPr id="3" name="Text Placeholder 2"/>
          <p:cNvSpPr>
            <a:spLocks noGrp="1"/>
          </p:cNvSpPr>
          <p:nvPr>
            <p:ph type="body" sz="quarter" idx="11"/>
          </p:nvPr>
        </p:nvSpPr>
        <p:spPr>
          <a:xfrm>
            <a:off x="4341018" y="3867150"/>
            <a:ext cx="4345782" cy="762000"/>
          </a:xfrm>
        </p:spPr>
        <p:txBody>
          <a:bodyPr>
            <a:normAutofit/>
          </a:bodyPr>
          <a:lstStyle/>
          <a:p>
            <a:pPr algn="ctr"/>
            <a:r>
              <a:rPr lang="en-US" sz="1050" dirty="0">
                <a:solidFill>
                  <a:schemeClr val="accent1">
                    <a:lumMod val="75000"/>
                  </a:schemeClr>
                </a:solidFill>
                <a:latin typeface="Apple Braille" pitchFamily="2" charset="0"/>
              </a:rPr>
              <a:t>Department of Chemical engineering</a:t>
            </a:r>
          </a:p>
          <a:p>
            <a:pPr algn="ctr"/>
            <a:r>
              <a:rPr lang="en-US" sz="1050" dirty="0">
                <a:solidFill>
                  <a:schemeClr val="accent1">
                    <a:lumMod val="75000"/>
                  </a:schemeClr>
                </a:solidFill>
                <a:latin typeface="Apple Braille" pitchFamily="2" charset="0"/>
              </a:rPr>
              <a:t>December 2, 2019</a:t>
            </a:r>
          </a:p>
        </p:txBody>
      </p:sp>
      <p:sp>
        <p:nvSpPr>
          <p:cNvPr id="4" name="Text Placeholder 3"/>
          <p:cNvSpPr>
            <a:spLocks noGrp="1"/>
          </p:cNvSpPr>
          <p:nvPr>
            <p:ph type="body" sz="quarter" idx="12"/>
          </p:nvPr>
        </p:nvSpPr>
        <p:spPr>
          <a:xfrm>
            <a:off x="4341018" y="3058656"/>
            <a:ext cx="4444603" cy="884694"/>
          </a:xfrm>
        </p:spPr>
        <p:txBody>
          <a:bodyPr/>
          <a:lstStyle/>
          <a:p>
            <a:pPr algn="ctr"/>
            <a:r>
              <a:rPr lang="en-US" b="1" dirty="0" smtClean="0">
                <a:solidFill>
                  <a:schemeClr val="accent1">
                    <a:lumMod val="75000"/>
                  </a:schemeClr>
                </a:solidFill>
                <a:latin typeface="Apple Braille" pitchFamily="2" charset="0"/>
              </a:rPr>
              <a:t>Advisor</a:t>
            </a:r>
            <a:r>
              <a:rPr lang="en-US" b="1" dirty="0">
                <a:solidFill>
                  <a:schemeClr val="accent1">
                    <a:lumMod val="75000"/>
                  </a:schemeClr>
                </a:solidFill>
                <a:latin typeface="Apple Braille" pitchFamily="2" charset="0"/>
              </a:rPr>
              <a:t>: </a:t>
            </a:r>
            <a:endParaRPr lang="en-US" b="1" dirty="0" smtClean="0">
              <a:solidFill>
                <a:schemeClr val="accent1">
                  <a:lumMod val="75000"/>
                </a:schemeClr>
              </a:solidFill>
              <a:latin typeface="Apple Braille" pitchFamily="2" charset="0"/>
            </a:endParaRPr>
          </a:p>
          <a:p>
            <a:pPr algn="ctr"/>
            <a:r>
              <a:rPr lang="en-US" dirty="0" smtClean="0">
                <a:solidFill>
                  <a:schemeClr val="accent1">
                    <a:lumMod val="75000"/>
                  </a:schemeClr>
                </a:solidFill>
                <a:latin typeface="Apple Braille" pitchFamily="2" charset="0"/>
              </a:rPr>
              <a:t>Prof</a:t>
            </a:r>
            <a:r>
              <a:rPr lang="en-US" dirty="0">
                <a:solidFill>
                  <a:schemeClr val="accent1">
                    <a:lumMod val="75000"/>
                  </a:schemeClr>
                </a:solidFill>
                <a:latin typeface="Apple Braille" pitchFamily="2" charset="0"/>
              </a:rPr>
              <a:t>. Nikolaos V. Sahindis</a:t>
            </a:r>
            <a:r>
              <a:rPr lang="en-US" dirty="0" smtClean="0">
                <a:solidFill>
                  <a:schemeClr val="accent1">
                    <a:lumMod val="75000"/>
                  </a:schemeClr>
                </a:solidFill>
                <a:latin typeface="Apple Braille" pitchFamily="2" charset="0"/>
              </a:rPr>
              <a:t>,</a:t>
            </a:r>
          </a:p>
          <a:p>
            <a:pPr algn="ctr"/>
            <a:r>
              <a:rPr lang="en-US" dirty="0" smtClean="0">
                <a:solidFill>
                  <a:schemeClr val="accent1">
                    <a:lumMod val="75000"/>
                  </a:schemeClr>
                </a:solidFill>
                <a:latin typeface="Apple Braille" pitchFamily="2" charset="0"/>
              </a:rPr>
              <a:t>Dr</a:t>
            </a:r>
            <a:r>
              <a:rPr lang="en-US" dirty="0">
                <a:solidFill>
                  <a:schemeClr val="accent1">
                    <a:lumMod val="75000"/>
                  </a:schemeClr>
                </a:solidFill>
                <a:latin typeface="Apple Braille" pitchFamily="2" charset="0"/>
              </a:rPr>
              <a:t>. Jonggeol Na</a:t>
            </a:r>
          </a:p>
        </p:txBody>
      </p:sp>
      <p:sp>
        <p:nvSpPr>
          <p:cNvPr id="6" name="Text Placeholder 3"/>
          <p:cNvSpPr txBox="1">
            <a:spLocks/>
          </p:cNvSpPr>
          <p:nvPr/>
        </p:nvSpPr>
        <p:spPr bwMode="auto">
          <a:xfrm>
            <a:off x="4341018" y="2449055"/>
            <a:ext cx="4444603" cy="60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00000"/>
              </a:lnSpc>
              <a:spcBef>
                <a:spcPts val="0"/>
              </a:spcBef>
              <a:spcAft>
                <a:spcPct val="0"/>
              </a:spcAft>
              <a:buNone/>
              <a:defRPr sz="135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2pPr>
            <a:lvl3pPr marL="1200150" indent="-28575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3pPr>
            <a:lvl4pPr marL="1657350" indent="-285750" algn="l" rtl="0" eaLnBrk="1" fontAlgn="base" hangingPunct="1">
              <a:spcBef>
                <a:spcPts val="600"/>
              </a:spcBef>
              <a:spcAft>
                <a:spcPct val="0"/>
              </a:spcAft>
              <a:buSzPct val="110000"/>
              <a:buFont typeface="Arial" charset="0"/>
              <a:buChar char="•"/>
              <a:defRPr sz="1400">
                <a:solidFill>
                  <a:schemeClr val="tx1"/>
                </a:solidFill>
                <a:latin typeface="Open Sans" charset="0"/>
                <a:ea typeface="Open Sans" charset="0"/>
                <a:cs typeface="Open Sans" charset="0"/>
              </a:defRPr>
            </a:lvl4pPr>
            <a:lvl5pPr marL="2057400" indent="-228600" algn="l" rtl="0" eaLnBrk="1" fontAlgn="base" hangingPunct="1">
              <a:spcBef>
                <a:spcPts val="600"/>
              </a:spcBef>
              <a:spcAft>
                <a:spcPct val="0"/>
              </a:spcAft>
              <a:buSzPct val="110000"/>
              <a:buFont typeface=".AppleSystemUIFont" charset="-120"/>
              <a:buChar char="–"/>
              <a:defRPr sz="1400" i="1">
                <a:solidFill>
                  <a:schemeClr val="tx1"/>
                </a:solidFill>
                <a:latin typeface="Open Sans" charset="0"/>
                <a:ea typeface="Open Sans" charset="0"/>
                <a:cs typeface="Open Sans" charset="0"/>
              </a:defRPr>
            </a:lvl5pPr>
            <a:lvl6pPr marL="25146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6pPr>
            <a:lvl7pPr marL="29718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7pPr>
            <a:lvl8pPr marL="34290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8pPr>
            <a:lvl9pPr marL="3886200" indent="-228600" algn="l" rtl="0" eaLnBrk="1" fontAlgn="base" hangingPunct="1">
              <a:spcBef>
                <a:spcPct val="20000"/>
              </a:spcBef>
              <a:spcAft>
                <a:spcPct val="0"/>
              </a:spcAft>
              <a:buChar char="»"/>
              <a:defRPr sz="2000">
                <a:solidFill>
                  <a:schemeClr val="tx1"/>
                </a:solidFill>
                <a:latin typeface="Arial" pitchFamily="-110" charset="0"/>
                <a:ea typeface="+mn-ea"/>
                <a:cs typeface="+mn-cs"/>
              </a:defRPr>
            </a:lvl9pPr>
          </a:lstStyle>
          <a:p>
            <a:pPr algn="ctr">
              <a:lnSpc>
                <a:spcPct val="150000"/>
              </a:lnSpc>
            </a:pPr>
            <a:r>
              <a:rPr lang="en-US" kern="0" dirty="0" smtClean="0">
                <a:solidFill>
                  <a:schemeClr val="accent1">
                    <a:lumMod val="75000"/>
                  </a:schemeClr>
                </a:solidFill>
                <a:latin typeface="Apple Braille" pitchFamily="2" charset="0"/>
              </a:rPr>
              <a:t>Muyi Song</a:t>
            </a:r>
            <a:endParaRPr lang="en-US" kern="0" dirty="0">
              <a:solidFill>
                <a:schemeClr val="accent1">
                  <a:lumMod val="75000"/>
                </a:schemeClr>
              </a:solidFill>
              <a:latin typeface="Apple Braille" pitchFamily="2" charset="0"/>
            </a:endParaRPr>
          </a:p>
        </p:txBody>
      </p:sp>
    </p:spTree>
    <p:extLst>
      <p:ext uri="{BB962C8B-B14F-4D97-AF65-F5344CB8AC3E}">
        <p14:creationId xmlns:p14="http://schemas.microsoft.com/office/powerpoint/2010/main" val="1984973484"/>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3886200" cy="457200"/>
          </a:xfrm>
          <a:prstGeom prst="rect">
            <a:avLst/>
          </a:prstGeom>
          <a:noFill/>
        </p:spPr>
        <p:txBody>
          <a:bodyPr wrap="square" rtlCol="0">
            <a:spAutoFit/>
          </a:bodyPr>
          <a:lstStyle/>
          <a:p>
            <a:r>
              <a:rPr lang="en-US" b="1" dirty="0" smtClean="0">
                <a:solidFill>
                  <a:schemeClr val="accent1">
                    <a:lumMod val="75000"/>
                  </a:schemeClr>
                </a:solidFill>
                <a:latin typeface="Apple Braille" pitchFamily="2" charset="0"/>
                <a:cs typeface="Lucida Grande" panose="020B0600040502020204" pitchFamily="34" charset="0"/>
              </a:rPr>
              <a:t>Results and Discussion</a:t>
            </a:r>
            <a:endParaRPr lang="en-US" b="1" dirty="0">
              <a:solidFill>
                <a:schemeClr val="accent1">
                  <a:lumMod val="75000"/>
                </a:schemeClr>
              </a:solidFill>
              <a:latin typeface="Apple Braille" pitchFamily="2" charset="0"/>
              <a:cs typeface="Lucida Grande" panose="020B0600040502020204" pitchFamily="34" charset="0"/>
            </a:endParaRP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97" y="895350"/>
            <a:ext cx="2507407" cy="1671605"/>
          </a:xfrm>
          <a:prstGeom prst="rect">
            <a:avLst/>
          </a:prstGeom>
        </p:spPr>
      </p:pic>
      <p:sp>
        <p:nvSpPr>
          <p:cNvPr id="7" name="TextBox 6"/>
          <p:cNvSpPr txBox="1"/>
          <p:nvPr/>
        </p:nvSpPr>
        <p:spPr>
          <a:xfrm>
            <a:off x="457201" y="2566956"/>
            <a:ext cx="2133600" cy="276999"/>
          </a:xfrm>
          <a:prstGeom prst="rect">
            <a:avLst/>
          </a:prstGeom>
          <a:noFill/>
        </p:spPr>
        <p:txBody>
          <a:bodyPr wrap="square" rtlCol="0">
            <a:spAutoFit/>
          </a:bodyPr>
          <a:lstStyle/>
          <a:p>
            <a:pPr algn="ctr"/>
            <a:r>
              <a:rPr lang="en-US" altLang="zh-CN" sz="1200" b="1" dirty="0" err="1" smtClean="0"/>
              <a:t>Halton</a:t>
            </a:r>
            <a:endParaRPr lang="en-US" sz="12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031" y="895350"/>
            <a:ext cx="2507406" cy="167160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655" y="2956259"/>
            <a:ext cx="2424052" cy="1616035"/>
          </a:xfrm>
          <a:prstGeom prst="rect">
            <a:avLst/>
          </a:prstGeom>
        </p:spPr>
      </p:pic>
      <p:sp>
        <p:nvSpPr>
          <p:cNvPr id="10" name="TextBox 9"/>
          <p:cNvSpPr txBox="1"/>
          <p:nvPr/>
        </p:nvSpPr>
        <p:spPr>
          <a:xfrm>
            <a:off x="2750934" y="2519126"/>
            <a:ext cx="2133600" cy="276999"/>
          </a:xfrm>
          <a:prstGeom prst="rect">
            <a:avLst/>
          </a:prstGeom>
          <a:noFill/>
        </p:spPr>
        <p:txBody>
          <a:bodyPr wrap="square" rtlCol="0">
            <a:spAutoFit/>
          </a:bodyPr>
          <a:lstStyle/>
          <a:p>
            <a:pPr algn="ctr"/>
            <a:r>
              <a:rPr lang="en-US" altLang="zh-CN" sz="1200" b="1" dirty="0" err="1" smtClean="0"/>
              <a:t>Hammersley</a:t>
            </a:r>
            <a:endParaRPr lang="en-US" sz="1200" b="1" dirty="0"/>
          </a:p>
        </p:txBody>
      </p:sp>
      <p:sp>
        <p:nvSpPr>
          <p:cNvPr id="11" name="TextBox 10"/>
          <p:cNvSpPr txBox="1"/>
          <p:nvPr/>
        </p:nvSpPr>
        <p:spPr>
          <a:xfrm>
            <a:off x="344881" y="4569945"/>
            <a:ext cx="2133600" cy="276999"/>
          </a:xfrm>
          <a:prstGeom prst="rect">
            <a:avLst/>
          </a:prstGeom>
          <a:noFill/>
        </p:spPr>
        <p:txBody>
          <a:bodyPr wrap="square" rtlCol="0">
            <a:spAutoFit/>
          </a:bodyPr>
          <a:lstStyle/>
          <a:p>
            <a:pPr algn="ctr"/>
            <a:r>
              <a:rPr lang="en-US" altLang="zh-CN" sz="1200" b="1" dirty="0" smtClean="0"/>
              <a:t>Latin</a:t>
            </a:r>
            <a:endParaRPr lang="en-US" sz="1200" b="1"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125" y="861117"/>
            <a:ext cx="2503882" cy="1669255"/>
          </a:xfrm>
          <a:prstGeom prst="rect">
            <a:avLst/>
          </a:prstGeom>
        </p:spPr>
      </p:pic>
      <p:sp>
        <p:nvSpPr>
          <p:cNvPr id="13" name="TextBox 12"/>
          <p:cNvSpPr txBox="1"/>
          <p:nvPr/>
        </p:nvSpPr>
        <p:spPr>
          <a:xfrm>
            <a:off x="5057264" y="2484893"/>
            <a:ext cx="2133600" cy="276999"/>
          </a:xfrm>
          <a:prstGeom prst="rect">
            <a:avLst/>
          </a:prstGeom>
          <a:noFill/>
        </p:spPr>
        <p:txBody>
          <a:bodyPr wrap="square" rtlCol="0">
            <a:spAutoFit/>
          </a:bodyPr>
          <a:lstStyle/>
          <a:p>
            <a:pPr algn="ctr"/>
            <a:r>
              <a:rPr lang="en-US" altLang="zh-CN" sz="1200" b="1" dirty="0" smtClean="0"/>
              <a:t>Van Der </a:t>
            </a:r>
            <a:r>
              <a:rPr lang="en-US" altLang="zh-CN" sz="1200" b="1" dirty="0" err="1" smtClean="0"/>
              <a:t>Corput</a:t>
            </a:r>
            <a:endParaRPr lang="en-US" sz="1200" b="1"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4031" y="2905510"/>
            <a:ext cx="2496652" cy="1664435"/>
          </a:xfrm>
          <a:prstGeom prst="rect">
            <a:avLst/>
          </a:prstGeom>
        </p:spPr>
      </p:pic>
      <p:sp>
        <p:nvSpPr>
          <p:cNvPr id="15" name="TextBox 14"/>
          <p:cNvSpPr txBox="1"/>
          <p:nvPr/>
        </p:nvSpPr>
        <p:spPr>
          <a:xfrm>
            <a:off x="2604095" y="4558962"/>
            <a:ext cx="2133600" cy="276999"/>
          </a:xfrm>
          <a:prstGeom prst="rect">
            <a:avLst/>
          </a:prstGeom>
          <a:noFill/>
        </p:spPr>
        <p:txBody>
          <a:bodyPr wrap="square" rtlCol="0">
            <a:spAutoFit/>
          </a:bodyPr>
          <a:lstStyle/>
          <a:p>
            <a:pPr algn="ctr"/>
            <a:r>
              <a:rPr lang="en-US" altLang="zh-CN" sz="1200" b="1" dirty="0" err="1" smtClean="0"/>
              <a:t>Sobol</a:t>
            </a:r>
            <a:endParaRPr lang="en-US" sz="1200" b="1" dirty="0"/>
          </a:p>
        </p:txBody>
      </p:sp>
      <p:sp>
        <p:nvSpPr>
          <p:cNvPr id="16" name="TextBox 15">
            <a:extLst>
              <a:ext uri="{FF2B5EF4-FFF2-40B4-BE49-F238E27FC236}">
                <a16:creationId xmlns:a16="http://schemas.microsoft.com/office/drawing/2014/main" id="{C67CDF47-D842-A44B-A3E2-77417CF13E26}"/>
              </a:ext>
            </a:extLst>
          </p:cNvPr>
          <p:cNvSpPr txBox="1"/>
          <p:nvPr/>
        </p:nvSpPr>
        <p:spPr>
          <a:xfrm>
            <a:off x="381000" y="605194"/>
            <a:ext cx="7543800" cy="400110"/>
          </a:xfrm>
          <a:prstGeom prst="rect">
            <a:avLst/>
          </a:prstGeom>
          <a:noFill/>
        </p:spPr>
        <p:txBody>
          <a:bodyPr wrap="square" rtlCol="0">
            <a:spAutoFit/>
          </a:bodyPr>
          <a:lstStyle/>
          <a:p>
            <a:r>
              <a:rPr lang="en-US" sz="2000" dirty="0" smtClean="0">
                <a:solidFill>
                  <a:schemeClr val="accent1">
                    <a:lumMod val="75000"/>
                  </a:schemeClr>
                </a:solidFill>
                <a:latin typeface="Apple Braille" pitchFamily="2" charset="0"/>
                <a:cs typeface="Lucida Grande" panose="020B0600040502020204" pitchFamily="34" charset="0"/>
              </a:rPr>
              <a:t>Percentage of solved problems </a:t>
            </a:r>
            <a:r>
              <a:rPr lang="en-US" sz="2000" dirty="0" err="1" smtClean="0">
                <a:solidFill>
                  <a:schemeClr val="accent1">
                    <a:lumMod val="75000"/>
                  </a:schemeClr>
                </a:solidFill>
                <a:latin typeface="Apple Braille" pitchFamily="2" charset="0"/>
                <a:cs typeface="Lucida Grande" panose="020B0600040502020204" pitchFamily="34" charset="0"/>
              </a:rPr>
              <a:t>v.s</a:t>
            </a:r>
            <a:r>
              <a:rPr lang="en-US" sz="2000" dirty="0" smtClean="0">
                <a:solidFill>
                  <a:schemeClr val="accent1">
                    <a:lumMod val="75000"/>
                  </a:schemeClr>
                </a:solidFill>
                <a:latin typeface="Apple Braille" pitchFamily="2" charset="0"/>
                <a:cs typeface="Lucida Grande" panose="020B0600040502020204" pitchFamily="34" charset="0"/>
              </a:rPr>
              <a:t>. Number of evaluations</a:t>
            </a:r>
            <a:endParaRPr lang="en-US" sz="2000" dirty="0">
              <a:solidFill>
                <a:schemeClr val="accent1">
                  <a:lumMod val="75000"/>
                </a:schemeClr>
              </a:solidFill>
              <a:latin typeface="Apple Braille" pitchFamily="2" charset="0"/>
              <a:cs typeface="Lucida Grande" panose="020B0600040502020204" pitchFamily="34" charset="0"/>
            </a:endParaRPr>
          </a:p>
        </p:txBody>
      </p:sp>
      <p:sp>
        <p:nvSpPr>
          <p:cNvPr id="4" name="Rectangle 3"/>
          <p:cNvSpPr/>
          <p:nvPr/>
        </p:nvSpPr>
        <p:spPr>
          <a:xfrm>
            <a:off x="4988083" y="3119870"/>
            <a:ext cx="3477136" cy="1323439"/>
          </a:xfrm>
          <a:prstGeom prst="rect">
            <a:avLst/>
          </a:prstGeom>
        </p:spPr>
        <p:txBody>
          <a:bodyPr wrap="square">
            <a:spAutoFit/>
          </a:bodyPr>
          <a:lstStyle/>
          <a:p>
            <a:pPr marL="285750" indent="-285750">
              <a:buFont typeface="Arial" panose="020B0604020202020204" pitchFamily="34" charset="0"/>
              <a:buChar char="•"/>
            </a:pPr>
            <a:r>
              <a:rPr lang="en-US" altLang="zh-CN" sz="1600" dirty="0" smtClean="0">
                <a:solidFill>
                  <a:schemeClr val="accent1">
                    <a:lumMod val="75000"/>
                  </a:schemeClr>
                </a:solidFill>
                <a:latin typeface="Apple Braille" pitchFamily="2" charset="0"/>
                <a:cs typeface="Lucida Grande" panose="020B0600040502020204" pitchFamily="34" charset="0"/>
              </a:rPr>
              <a:t>Unable to solve </a:t>
            </a:r>
            <a:r>
              <a:rPr lang="en-US" altLang="zh-CN" sz="1600" dirty="0" err="1" smtClean="0">
                <a:solidFill>
                  <a:schemeClr val="accent1">
                    <a:lumMod val="75000"/>
                  </a:schemeClr>
                </a:solidFill>
                <a:latin typeface="Apple Braille" pitchFamily="2" charset="0"/>
                <a:cs typeface="Lucida Grande" panose="020B0600040502020204" pitchFamily="34" charset="0"/>
              </a:rPr>
              <a:t>nonsmooth</a:t>
            </a:r>
            <a:r>
              <a:rPr lang="en-US" altLang="zh-CN" sz="1600" dirty="0" smtClean="0">
                <a:solidFill>
                  <a:schemeClr val="accent1">
                    <a:lumMod val="75000"/>
                  </a:schemeClr>
                </a:solidFill>
                <a:latin typeface="Apple Braille" pitchFamily="2" charset="0"/>
                <a:cs typeface="Lucida Grande" panose="020B0600040502020204" pitchFamily="34" charset="0"/>
              </a:rPr>
              <a:t>-convex problems</a:t>
            </a:r>
          </a:p>
          <a:p>
            <a:pPr marL="285750" indent="-285750">
              <a:buFont typeface="Arial" panose="020B0604020202020204" pitchFamily="34" charset="0"/>
              <a:buChar char="•"/>
            </a:pPr>
            <a:r>
              <a:rPr lang="en-US" altLang="zh-CN" sz="1600" dirty="0" smtClean="0">
                <a:solidFill>
                  <a:schemeClr val="accent1">
                    <a:lumMod val="75000"/>
                  </a:schemeClr>
                </a:solidFill>
                <a:latin typeface="Apple Braille" pitchFamily="2" charset="0"/>
                <a:cs typeface="Lucida Grande" panose="020B0600040502020204" pitchFamily="34" charset="0"/>
              </a:rPr>
              <a:t>More evaluations are helpful for smooth-convex and </a:t>
            </a:r>
            <a:r>
              <a:rPr lang="en-US" altLang="zh-CN" sz="1600" dirty="0" err="1" smtClean="0">
                <a:solidFill>
                  <a:schemeClr val="accent1">
                    <a:lumMod val="75000"/>
                  </a:schemeClr>
                </a:solidFill>
                <a:latin typeface="Apple Braille" pitchFamily="2" charset="0"/>
                <a:cs typeface="Lucida Grande" panose="020B0600040502020204" pitchFamily="34" charset="0"/>
              </a:rPr>
              <a:t>nonsmooth</a:t>
            </a:r>
            <a:r>
              <a:rPr lang="en-US" altLang="zh-CN" sz="1600" dirty="0" smtClean="0">
                <a:solidFill>
                  <a:schemeClr val="accent1">
                    <a:lumMod val="75000"/>
                  </a:schemeClr>
                </a:solidFill>
                <a:latin typeface="Apple Braille" pitchFamily="2" charset="0"/>
                <a:cs typeface="Lucida Grande" panose="020B0600040502020204" pitchFamily="34" charset="0"/>
              </a:rPr>
              <a:t>-nonconvex problems</a:t>
            </a:r>
          </a:p>
        </p:txBody>
      </p:sp>
    </p:spTree>
    <p:extLst>
      <p:ext uri="{BB962C8B-B14F-4D97-AF65-F5344CB8AC3E}">
        <p14:creationId xmlns:p14="http://schemas.microsoft.com/office/powerpoint/2010/main" val="40837461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3886200" cy="457200"/>
          </a:xfrm>
          <a:prstGeom prst="rect">
            <a:avLst/>
          </a:prstGeom>
          <a:noFill/>
        </p:spPr>
        <p:txBody>
          <a:bodyPr wrap="square" rtlCol="0">
            <a:spAutoFit/>
          </a:bodyPr>
          <a:lstStyle/>
          <a:p>
            <a:r>
              <a:rPr lang="en-US" b="1" dirty="0" smtClean="0">
                <a:solidFill>
                  <a:schemeClr val="accent1">
                    <a:lumMod val="75000"/>
                  </a:schemeClr>
                </a:solidFill>
                <a:latin typeface="Apple Braille" pitchFamily="2" charset="0"/>
                <a:cs typeface="Lucida Grande" panose="020B0600040502020204" pitchFamily="34" charset="0"/>
              </a:rPr>
              <a:t>Results and Discussion</a:t>
            </a:r>
            <a:endParaRPr lang="en-US" b="1" dirty="0">
              <a:solidFill>
                <a:schemeClr val="accent1">
                  <a:lumMod val="75000"/>
                </a:schemeClr>
              </a:solidFill>
              <a:latin typeface="Apple Braille" pitchFamily="2" charset="0"/>
              <a:cs typeface="Lucida Grande" panose="020B0600040502020204" pitchFamily="34" charset="0"/>
            </a:endParaRP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31" y="1279327"/>
            <a:ext cx="4528339" cy="2434502"/>
          </a:xfrm>
          <a:prstGeom prst="rect">
            <a:avLst/>
          </a:prstGeom>
        </p:spPr>
      </p:pic>
      <p:sp>
        <p:nvSpPr>
          <p:cNvPr id="10" name="Rectangle 9"/>
          <p:cNvSpPr/>
          <p:nvPr/>
        </p:nvSpPr>
        <p:spPr>
          <a:xfrm>
            <a:off x="4953000" y="819150"/>
            <a:ext cx="3733800" cy="3539430"/>
          </a:xfrm>
          <a:prstGeom prst="rect">
            <a:avLst/>
          </a:prstGeom>
        </p:spPr>
        <p:txBody>
          <a:bodyPr wrap="square">
            <a:spAutoFit/>
          </a:bodyPr>
          <a:lstStyle/>
          <a:p>
            <a:r>
              <a:rPr lang="en-US" sz="1400" dirty="0" smtClean="0">
                <a:solidFill>
                  <a:schemeClr val="accent1">
                    <a:lumMod val="75000"/>
                  </a:schemeClr>
                </a:solidFill>
                <a:latin typeface="Apple Braille" pitchFamily="2" charset="0"/>
                <a:cs typeface="Lucida Grande" panose="020B0600040502020204" pitchFamily="34" charset="0"/>
              </a:rPr>
              <a:t>Observations:</a:t>
            </a:r>
          </a:p>
          <a:p>
            <a:pPr marL="285750" indent="-285750">
              <a:buFont typeface="Arial" panose="020B0604020202020204" pitchFamily="34" charset="0"/>
              <a:buChar char="•"/>
            </a:pPr>
            <a:r>
              <a:rPr lang="en-US" sz="1400" dirty="0">
                <a:solidFill>
                  <a:schemeClr val="accent1">
                    <a:lumMod val="75000"/>
                  </a:schemeClr>
                </a:solidFill>
                <a:latin typeface="Apple Braille" pitchFamily="2" charset="0"/>
                <a:cs typeface="Lucida Grande" panose="020B0600040502020204" pitchFamily="34" charset="0"/>
              </a:rPr>
              <a:t>Better performance in smooth models</a:t>
            </a:r>
          </a:p>
          <a:p>
            <a:pPr marL="285750" indent="-285750">
              <a:buFont typeface="Arial" panose="020B0604020202020204" pitchFamily="34" charset="0"/>
              <a:buChar char="•"/>
            </a:pPr>
            <a:r>
              <a:rPr lang="en-US" sz="1400" dirty="0">
                <a:solidFill>
                  <a:schemeClr val="accent1">
                    <a:lumMod val="75000"/>
                  </a:schemeClr>
                </a:solidFill>
                <a:latin typeface="Apple Braille" pitchFamily="2" charset="0"/>
                <a:cs typeface="Lucida Grande" panose="020B0600040502020204" pitchFamily="34" charset="0"/>
              </a:rPr>
              <a:t>Tend to be stuck in local optimal points in </a:t>
            </a:r>
            <a:r>
              <a:rPr lang="en-US" sz="1400" dirty="0" err="1">
                <a:solidFill>
                  <a:schemeClr val="accent1">
                    <a:lumMod val="75000"/>
                  </a:schemeClr>
                </a:solidFill>
                <a:latin typeface="Apple Braille" pitchFamily="2" charset="0"/>
                <a:cs typeface="Lucida Grande" panose="020B0600040502020204" pitchFamily="34" charset="0"/>
              </a:rPr>
              <a:t>nonsmooth</a:t>
            </a:r>
            <a:r>
              <a:rPr lang="en-US" sz="1400" dirty="0">
                <a:solidFill>
                  <a:schemeClr val="accent1">
                    <a:lumMod val="75000"/>
                  </a:schemeClr>
                </a:solidFill>
                <a:latin typeface="Apple Braille" pitchFamily="2" charset="0"/>
                <a:cs typeface="Lucida Grande" panose="020B0600040502020204" pitchFamily="34" charset="0"/>
              </a:rPr>
              <a:t> models</a:t>
            </a:r>
          </a:p>
          <a:p>
            <a:pPr marL="285750" indent="-285750">
              <a:buFont typeface="Arial" panose="020B0604020202020204" pitchFamily="34" charset="0"/>
              <a:buChar char="•"/>
            </a:pPr>
            <a:r>
              <a:rPr lang="en-US" sz="1400" dirty="0">
                <a:solidFill>
                  <a:schemeClr val="accent1">
                    <a:lumMod val="75000"/>
                  </a:schemeClr>
                </a:solidFill>
                <a:latin typeface="Apple Braille" pitchFamily="2" charset="0"/>
                <a:cs typeface="Lucida Grande" panose="020B0600040502020204" pitchFamily="34" charset="0"/>
              </a:rPr>
              <a:t>Global optimal can be expected for smooth-convex </a:t>
            </a:r>
            <a:r>
              <a:rPr lang="en-US" sz="1400" dirty="0" smtClean="0">
                <a:solidFill>
                  <a:schemeClr val="accent1">
                    <a:lumMod val="75000"/>
                  </a:schemeClr>
                </a:solidFill>
                <a:latin typeface="Apple Braille" pitchFamily="2" charset="0"/>
                <a:cs typeface="Lucida Grande" panose="020B0600040502020204" pitchFamily="34" charset="0"/>
              </a:rPr>
              <a:t>models</a:t>
            </a:r>
          </a:p>
          <a:p>
            <a:r>
              <a:rPr lang="en-US" sz="1400" dirty="0" smtClean="0">
                <a:solidFill>
                  <a:schemeClr val="accent1">
                    <a:lumMod val="75000"/>
                  </a:schemeClr>
                </a:solidFill>
                <a:latin typeface="Apple Braille" pitchFamily="2" charset="0"/>
                <a:cs typeface="Lucida Grande" panose="020B0600040502020204" pitchFamily="34" charset="0"/>
              </a:rPr>
              <a:t>Discussions:</a:t>
            </a:r>
          </a:p>
          <a:p>
            <a:pPr marL="285750" indent="-285750">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Difference performances of quasi-random sequence sampling</a:t>
            </a:r>
          </a:p>
          <a:p>
            <a:pPr marL="285750" indent="-285750">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Impact from smoothness and convexity</a:t>
            </a:r>
          </a:p>
          <a:p>
            <a:r>
              <a:rPr lang="en-US" sz="1400" dirty="0" smtClean="0">
                <a:solidFill>
                  <a:schemeClr val="accent1">
                    <a:lumMod val="75000"/>
                  </a:schemeClr>
                </a:solidFill>
                <a:latin typeface="Apple Braille" pitchFamily="2" charset="0"/>
                <a:cs typeface="Lucida Grande" panose="020B0600040502020204" pitchFamily="34" charset="0"/>
              </a:rPr>
              <a:t>Potential reasons:</a:t>
            </a:r>
          </a:p>
          <a:p>
            <a:pPr marL="285750" indent="-285750">
              <a:buFont typeface="Arial" panose="020B0604020202020204" pitchFamily="34" charset="0"/>
              <a:buChar char="•"/>
            </a:pPr>
            <a:r>
              <a:rPr lang="en-US" sz="1400" dirty="0" err="1" smtClean="0">
                <a:solidFill>
                  <a:schemeClr val="accent1">
                    <a:lumMod val="75000"/>
                  </a:schemeClr>
                </a:solidFill>
                <a:latin typeface="Apple Braille" pitchFamily="2" charset="0"/>
                <a:cs typeface="Lucida Grande" panose="020B0600040502020204" pitchFamily="34" charset="0"/>
              </a:rPr>
              <a:t>Halton</a:t>
            </a:r>
            <a:r>
              <a:rPr lang="en-US" sz="1400" dirty="0" smtClean="0">
                <a:solidFill>
                  <a:schemeClr val="accent1">
                    <a:lumMod val="75000"/>
                  </a:schemeClr>
                </a:solidFill>
                <a:latin typeface="Apple Braille" pitchFamily="2" charset="0"/>
                <a:cs typeface="Lucida Grande" panose="020B0600040502020204" pitchFamily="34" charset="0"/>
              </a:rPr>
              <a:t>, </a:t>
            </a:r>
            <a:r>
              <a:rPr lang="en-US" sz="1400" dirty="0" err="1" smtClean="0">
                <a:solidFill>
                  <a:schemeClr val="accent1">
                    <a:lumMod val="75000"/>
                  </a:schemeClr>
                </a:solidFill>
                <a:latin typeface="Apple Braille" pitchFamily="2" charset="0"/>
                <a:cs typeface="Lucida Grande" panose="020B0600040502020204" pitchFamily="34" charset="0"/>
              </a:rPr>
              <a:t>Hammersley</a:t>
            </a:r>
            <a:r>
              <a:rPr lang="en-US" sz="1400" dirty="0" smtClean="0">
                <a:solidFill>
                  <a:schemeClr val="accent1">
                    <a:lumMod val="75000"/>
                  </a:schemeClr>
                </a:solidFill>
                <a:latin typeface="Apple Braille" pitchFamily="2" charset="0"/>
                <a:cs typeface="Lucida Grande" panose="020B0600040502020204" pitchFamily="34" charset="0"/>
              </a:rPr>
              <a:t> are mainly designed for higher dimensions deriving from Van Der </a:t>
            </a:r>
            <a:r>
              <a:rPr lang="en-US" sz="1400" dirty="0" err="1" smtClean="0">
                <a:solidFill>
                  <a:schemeClr val="accent1">
                    <a:lumMod val="75000"/>
                  </a:schemeClr>
                </a:solidFill>
                <a:latin typeface="Apple Braille" pitchFamily="2" charset="0"/>
                <a:cs typeface="Lucida Grande" panose="020B0600040502020204" pitchFamily="34" charset="0"/>
              </a:rPr>
              <a:t>Corput</a:t>
            </a:r>
            <a:endParaRPr lang="en-US" sz="1400" dirty="0" smtClean="0">
              <a:solidFill>
                <a:schemeClr val="accent1">
                  <a:lumMod val="75000"/>
                </a:schemeClr>
              </a:solidFill>
              <a:latin typeface="Apple Braille" pitchFamily="2" charset="0"/>
              <a:cs typeface="Lucida Grande" panose="020B0600040502020204" pitchFamily="34" charset="0"/>
            </a:endParaRPr>
          </a:p>
          <a:p>
            <a:pPr marL="285750" indent="-285750">
              <a:buFont typeface="Arial" panose="020B0604020202020204" pitchFamily="34" charset="0"/>
              <a:buChar char="•"/>
            </a:pPr>
            <a:r>
              <a:rPr lang="en-US" sz="1400" dirty="0" err="1" smtClean="0">
                <a:solidFill>
                  <a:schemeClr val="accent1">
                    <a:lumMod val="75000"/>
                  </a:schemeClr>
                </a:solidFill>
                <a:latin typeface="Apple Braille" pitchFamily="2" charset="0"/>
                <a:cs typeface="Lucida Grande" panose="020B0600040502020204" pitchFamily="34" charset="0"/>
              </a:rPr>
              <a:t>Sobol</a:t>
            </a:r>
            <a:r>
              <a:rPr lang="en-US" sz="1400" dirty="0" smtClean="0">
                <a:solidFill>
                  <a:schemeClr val="accent1">
                    <a:lumMod val="75000"/>
                  </a:schemeClr>
                </a:solidFill>
                <a:latin typeface="Apple Braille" pitchFamily="2" charset="0"/>
                <a:cs typeface="Lucida Grande" panose="020B0600040502020204" pitchFamily="34" charset="0"/>
              </a:rPr>
              <a:t> has better distribution with base 2 radical inversion</a:t>
            </a:r>
          </a:p>
        </p:txBody>
      </p:sp>
      <p:sp>
        <p:nvSpPr>
          <p:cNvPr id="6" name="TextBox 5"/>
          <p:cNvSpPr txBox="1"/>
          <p:nvPr/>
        </p:nvSpPr>
        <p:spPr>
          <a:xfrm>
            <a:off x="215081" y="1002327"/>
            <a:ext cx="2133600" cy="276999"/>
          </a:xfrm>
          <a:prstGeom prst="rect">
            <a:avLst/>
          </a:prstGeom>
          <a:noFill/>
        </p:spPr>
        <p:txBody>
          <a:bodyPr wrap="square" rtlCol="0">
            <a:spAutoFit/>
          </a:bodyPr>
          <a:lstStyle/>
          <a:p>
            <a:pPr algn="ctr"/>
            <a:r>
              <a:rPr lang="en-US" altLang="zh-CN" sz="1200" b="1" dirty="0" smtClean="0"/>
              <a:t>smooth-nonconvex</a:t>
            </a:r>
            <a:endParaRPr lang="en-US" sz="1200" b="1" dirty="0"/>
          </a:p>
        </p:txBody>
      </p:sp>
      <p:sp>
        <p:nvSpPr>
          <p:cNvPr id="7" name="TextBox 6"/>
          <p:cNvSpPr txBox="1"/>
          <p:nvPr/>
        </p:nvSpPr>
        <p:spPr>
          <a:xfrm>
            <a:off x="2133600" y="1002327"/>
            <a:ext cx="2133600" cy="276999"/>
          </a:xfrm>
          <a:prstGeom prst="rect">
            <a:avLst/>
          </a:prstGeom>
          <a:noFill/>
        </p:spPr>
        <p:txBody>
          <a:bodyPr wrap="square" rtlCol="0">
            <a:spAutoFit/>
          </a:bodyPr>
          <a:lstStyle/>
          <a:p>
            <a:pPr algn="ctr"/>
            <a:r>
              <a:rPr lang="en-US" altLang="zh-CN" sz="1200" b="1" dirty="0" err="1" smtClean="0"/>
              <a:t>nonsmooth</a:t>
            </a:r>
            <a:r>
              <a:rPr lang="en-US" altLang="zh-CN" sz="1200" b="1" dirty="0" smtClean="0"/>
              <a:t>-convex</a:t>
            </a:r>
            <a:endParaRPr lang="en-US" sz="1200" b="1" dirty="0"/>
          </a:p>
        </p:txBody>
      </p:sp>
      <p:sp>
        <p:nvSpPr>
          <p:cNvPr id="8" name="TextBox 7"/>
          <p:cNvSpPr txBox="1"/>
          <p:nvPr/>
        </p:nvSpPr>
        <p:spPr>
          <a:xfrm>
            <a:off x="190500" y="3713829"/>
            <a:ext cx="2133600" cy="276999"/>
          </a:xfrm>
          <a:prstGeom prst="rect">
            <a:avLst/>
          </a:prstGeom>
          <a:noFill/>
        </p:spPr>
        <p:txBody>
          <a:bodyPr wrap="square" rtlCol="0">
            <a:spAutoFit/>
          </a:bodyPr>
          <a:lstStyle/>
          <a:p>
            <a:pPr algn="ctr"/>
            <a:r>
              <a:rPr lang="en-US" altLang="zh-CN" sz="1200" b="1" dirty="0" smtClean="0"/>
              <a:t>smooth-convex</a:t>
            </a:r>
            <a:endParaRPr lang="en-US" sz="1200" b="1" dirty="0"/>
          </a:p>
        </p:txBody>
      </p:sp>
      <p:sp>
        <p:nvSpPr>
          <p:cNvPr id="11" name="TextBox 10"/>
          <p:cNvSpPr txBox="1"/>
          <p:nvPr/>
        </p:nvSpPr>
        <p:spPr>
          <a:xfrm>
            <a:off x="2121310" y="3719360"/>
            <a:ext cx="2133600" cy="276999"/>
          </a:xfrm>
          <a:prstGeom prst="rect">
            <a:avLst/>
          </a:prstGeom>
          <a:noFill/>
        </p:spPr>
        <p:txBody>
          <a:bodyPr wrap="square" rtlCol="0">
            <a:spAutoFit/>
          </a:bodyPr>
          <a:lstStyle/>
          <a:p>
            <a:pPr algn="ctr"/>
            <a:r>
              <a:rPr lang="en-US" altLang="zh-CN" sz="1200" b="1" dirty="0" err="1" smtClean="0"/>
              <a:t>nonsmooth</a:t>
            </a:r>
            <a:r>
              <a:rPr lang="en-US" altLang="zh-CN" sz="1200" b="1" dirty="0" smtClean="0"/>
              <a:t>-nonconvex</a:t>
            </a:r>
            <a:endParaRPr lang="en-US" sz="1200" b="1" dirty="0"/>
          </a:p>
        </p:txBody>
      </p:sp>
    </p:spTree>
    <p:extLst>
      <p:ext uri="{BB962C8B-B14F-4D97-AF65-F5344CB8AC3E}">
        <p14:creationId xmlns:p14="http://schemas.microsoft.com/office/powerpoint/2010/main" val="2443582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3886200" cy="457200"/>
          </a:xfrm>
          <a:prstGeom prst="rect">
            <a:avLst/>
          </a:prstGeom>
          <a:noFill/>
        </p:spPr>
        <p:txBody>
          <a:bodyPr wrap="square" rtlCol="0">
            <a:spAutoFit/>
          </a:bodyPr>
          <a:lstStyle/>
          <a:p>
            <a:r>
              <a:rPr lang="en-US" b="1" dirty="0" smtClean="0">
                <a:solidFill>
                  <a:schemeClr val="accent1">
                    <a:lumMod val="75000"/>
                  </a:schemeClr>
                </a:solidFill>
                <a:latin typeface="Apple Braille" pitchFamily="2" charset="0"/>
                <a:cs typeface="Lucida Grande" panose="020B0600040502020204" pitchFamily="34" charset="0"/>
              </a:rPr>
              <a:t>Results and Discussion</a:t>
            </a:r>
            <a:endParaRPr lang="en-US" b="1" dirty="0">
              <a:solidFill>
                <a:schemeClr val="accent1">
                  <a:lumMod val="75000"/>
                </a:schemeClr>
              </a:solidFill>
              <a:latin typeface="Apple Braille" pitchFamily="2" charset="0"/>
              <a:cs typeface="Lucida Grande" panose="020B0600040502020204" pitchFamily="34" charset="0"/>
            </a:endParaRP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4" name="TextBox 3">
            <a:extLst>
              <a:ext uri="{FF2B5EF4-FFF2-40B4-BE49-F238E27FC236}">
                <a16:creationId xmlns:a16="http://schemas.microsoft.com/office/drawing/2014/main" id="{C67CDF47-D842-A44B-A3E2-77417CF13E26}"/>
              </a:ext>
            </a:extLst>
          </p:cNvPr>
          <p:cNvSpPr txBox="1"/>
          <p:nvPr/>
        </p:nvSpPr>
        <p:spPr>
          <a:xfrm>
            <a:off x="381000" y="819150"/>
            <a:ext cx="7543800" cy="400110"/>
          </a:xfrm>
          <a:prstGeom prst="rect">
            <a:avLst/>
          </a:prstGeom>
          <a:noFill/>
        </p:spPr>
        <p:txBody>
          <a:bodyPr wrap="square" rtlCol="0">
            <a:spAutoFit/>
          </a:bodyPr>
          <a:lstStyle/>
          <a:p>
            <a:r>
              <a:rPr lang="en-US" sz="2000" dirty="0" smtClean="0">
                <a:solidFill>
                  <a:schemeClr val="accent1">
                    <a:lumMod val="75000"/>
                  </a:schemeClr>
                </a:solidFill>
                <a:latin typeface="Apple Braille" pitchFamily="2" charset="0"/>
                <a:cs typeface="Lucida Grande" panose="020B0600040502020204" pitchFamily="34" charset="0"/>
              </a:rPr>
              <a:t>SMR </a:t>
            </a:r>
            <a:r>
              <a:rPr lang="en-US" sz="2000" dirty="0">
                <a:solidFill>
                  <a:schemeClr val="accent1">
                    <a:lumMod val="75000"/>
                  </a:schemeClr>
                </a:solidFill>
                <a:latin typeface="Apple Braille" pitchFamily="2" charset="0"/>
                <a:cs typeface="Lucida Grande" panose="020B0600040502020204" pitchFamily="34" charset="0"/>
              </a:rPr>
              <a:t>l</a:t>
            </a:r>
            <a:r>
              <a:rPr lang="en-US" sz="2000" dirty="0" smtClean="0">
                <a:solidFill>
                  <a:schemeClr val="accent1">
                    <a:lumMod val="75000"/>
                  </a:schemeClr>
                </a:solidFill>
                <a:latin typeface="Apple Braille" pitchFamily="2" charset="0"/>
                <a:cs typeface="Lucida Grande" panose="020B0600040502020204" pitchFamily="34" charset="0"/>
              </a:rPr>
              <a:t>iquefaction process simulation result </a:t>
            </a:r>
            <a:endParaRPr lang="en-US" sz="2000" dirty="0">
              <a:solidFill>
                <a:schemeClr val="accent1">
                  <a:lumMod val="75000"/>
                </a:schemeClr>
              </a:solidFill>
              <a:latin typeface="Apple Braille" pitchFamily="2" charset="0"/>
              <a:cs typeface="Lucida Grande" panose="020B0600040502020204" pitchFamily="34" charset="0"/>
            </a:endParaRPr>
          </a:p>
        </p:txBody>
      </p:sp>
      <p:pic>
        <p:nvPicPr>
          <p:cNvPr id="5" name="Picture 4"/>
          <p:cNvPicPr>
            <a:picLocks noChangeAspect="1"/>
          </p:cNvPicPr>
          <p:nvPr/>
        </p:nvPicPr>
        <p:blipFill>
          <a:blip r:embed="rId3"/>
          <a:stretch>
            <a:fillRect/>
          </a:stretch>
        </p:blipFill>
        <p:spPr>
          <a:xfrm>
            <a:off x="381000" y="1371659"/>
            <a:ext cx="4572396" cy="2743438"/>
          </a:xfrm>
          <a:prstGeom prst="rect">
            <a:avLst/>
          </a:prstGeom>
        </p:spPr>
      </p:pic>
      <p:sp>
        <p:nvSpPr>
          <p:cNvPr id="6" name="Rectangle 5"/>
          <p:cNvSpPr/>
          <p:nvPr/>
        </p:nvSpPr>
        <p:spPr>
          <a:xfrm>
            <a:off x="5105400" y="1504950"/>
            <a:ext cx="3733800" cy="3108543"/>
          </a:xfrm>
          <a:prstGeom prst="rect">
            <a:avLst/>
          </a:prstGeom>
        </p:spPr>
        <p:txBody>
          <a:bodyPr wrap="square">
            <a:spAutoFit/>
          </a:bodyPr>
          <a:lstStyle/>
          <a:p>
            <a:r>
              <a:rPr lang="en-US" sz="1400" dirty="0" smtClean="0">
                <a:solidFill>
                  <a:schemeClr val="accent1">
                    <a:lumMod val="75000"/>
                  </a:schemeClr>
                </a:solidFill>
                <a:latin typeface="Apple Braille" pitchFamily="2" charset="0"/>
                <a:cs typeface="Lucida Grande" panose="020B0600040502020204" pitchFamily="34" charset="0"/>
              </a:rPr>
              <a:t>Fail to optimize the SMR simulator</a:t>
            </a:r>
          </a:p>
          <a:p>
            <a:endParaRPr lang="en-US" sz="1400" dirty="0" smtClean="0">
              <a:solidFill>
                <a:schemeClr val="accent1">
                  <a:lumMod val="75000"/>
                </a:schemeClr>
              </a:solidFill>
              <a:latin typeface="Apple Braille" pitchFamily="2" charset="0"/>
              <a:cs typeface="Lucida Grande" panose="020B0600040502020204" pitchFamily="34" charset="0"/>
            </a:endParaRPr>
          </a:p>
          <a:p>
            <a:pPr>
              <a:lnSpc>
                <a:spcPct val="150000"/>
              </a:lnSpc>
            </a:pPr>
            <a:r>
              <a:rPr lang="en-US" sz="1400" dirty="0" smtClean="0">
                <a:solidFill>
                  <a:schemeClr val="accent1">
                    <a:lumMod val="75000"/>
                  </a:schemeClr>
                </a:solidFill>
                <a:latin typeface="Apple Braille" pitchFamily="2" charset="0"/>
                <a:cs typeface="Lucida Grande" panose="020B0600040502020204" pitchFamily="34" charset="0"/>
              </a:rPr>
              <a:t>Discussions:</a:t>
            </a:r>
          </a:p>
          <a:p>
            <a:pPr marL="285750" indent="-285750">
              <a:lnSpc>
                <a:spcPct val="150000"/>
              </a:lnSpc>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Discontinuous hidden constraints</a:t>
            </a:r>
          </a:p>
          <a:p>
            <a:pPr marL="285750" indent="-285750">
              <a:lnSpc>
                <a:spcPct val="150000"/>
              </a:lnSpc>
              <a:buFont typeface="Arial" panose="020B0604020202020204" pitchFamily="34" charset="0"/>
              <a:buChar char="•"/>
            </a:pPr>
            <a:r>
              <a:rPr lang="en-US" altLang="zh-CN" sz="1400" dirty="0" smtClean="0">
                <a:solidFill>
                  <a:schemeClr val="accent1">
                    <a:lumMod val="75000"/>
                  </a:schemeClr>
                </a:solidFill>
                <a:latin typeface="Apple Braille" pitchFamily="2" charset="0"/>
                <a:cs typeface="Lucida Grande" panose="020B0600040502020204" pitchFamily="34" charset="0"/>
              </a:rPr>
              <a:t>Pre-defined constraints from </a:t>
            </a:r>
            <a:r>
              <a:rPr lang="en-US" altLang="zh-CN" sz="1400" dirty="0">
                <a:solidFill>
                  <a:schemeClr val="accent1">
                    <a:lumMod val="75000"/>
                  </a:schemeClr>
                </a:solidFill>
                <a:latin typeface="Apple Braille" pitchFamily="2" charset="0"/>
                <a:cs typeface="Lucida Grande" panose="020B0600040502020204" pitchFamily="34" charset="0"/>
              </a:rPr>
              <a:t>r</a:t>
            </a:r>
            <a:r>
              <a:rPr lang="en-US" sz="1400" dirty="0" smtClean="0">
                <a:solidFill>
                  <a:schemeClr val="accent1">
                    <a:lumMod val="75000"/>
                  </a:schemeClr>
                </a:solidFill>
                <a:latin typeface="Apple Braille" pitchFamily="2" charset="0"/>
                <a:cs typeface="Lucida Grande" panose="020B0600040502020204" pitchFamily="34" charset="0"/>
              </a:rPr>
              <a:t>elationship between variables based on physical configuration</a:t>
            </a:r>
          </a:p>
          <a:p>
            <a:pPr>
              <a:lnSpc>
                <a:spcPct val="150000"/>
              </a:lnSpc>
            </a:pPr>
            <a:r>
              <a:rPr lang="en-US" sz="1400" dirty="0" smtClean="0">
                <a:solidFill>
                  <a:schemeClr val="accent1">
                    <a:lumMod val="75000"/>
                  </a:schemeClr>
                </a:solidFill>
                <a:latin typeface="Apple Braille" pitchFamily="2" charset="0"/>
                <a:cs typeface="Lucida Grande" panose="020B0600040502020204" pitchFamily="34" charset="0"/>
              </a:rPr>
              <a:t>Potential solutions:</a:t>
            </a:r>
          </a:p>
          <a:p>
            <a:pPr marL="285750" indent="-285750">
              <a:lnSpc>
                <a:spcPct val="150000"/>
              </a:lnSpc>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Search globally</a:t>
            </a:r>
          </a:p>
          <a:p>
            <a:pPr marL="285750" indent="-285750">
              <a:lnSpc>
                <a:spcPct val="150000"/>
              </a:lnSpc>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Block coordinate search</a:t>
            </a:r>
            <a:endParaRPr lang="en-US" sz="1400" dirty="0">
              <a:solidFill>
                <a:schemeClr val="accent1">
                  <a:lumMod val="75000"/>
                </a:schemeClr>
              </a:solidFill>
              <a:latin typeface="Apple Braille" pitchFamily="2" charset="0"/>
              <a:cs typeface="Lucida Grande" panose="020B0600040502020204" pitchFamily="34" charset="0"/>
            </a:endParaRPr>
          </a:p>
        </p:txBody>
      </p:sp>
    </p:spTree>
    <p:extLst>
      <p:ext uri="{BB962C8B-B14F-4D97-AF65-F5344CB8AC3E}">
        <p14:creationId xmlns:p14="http://schemas.microsoft.com/office/powerpoint/2010/main" val="720125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3886200" cy="457200"/>
          </a:xfrm>
          <a:prstGeom prst="rect">
            <a:avLst/>
          </a:prstGeom>
          <a:noFill/>
        </p:spPr>
        <p:txBody>
          <a:bodyPr wrap="square" rtlCol="0">
            <a:spAutoFit/>
          </a:bodyPr>
          <a:lstStyle/>
          <a:p>
            <a:r>
              <a:rPr lang="en-US" b="1" dirty="0">
                <a:solidFill>
                  <a:schemeClr val="accent1">
                    <a:lumMod val="75000"/>
                  </a:schemeClr>
                </a:solidFill>
                <a:latin typeface="Apple Braille" pitchFamily="2" charset="0"/>
                <a:cs typeface="Lucida Grande" panose="020B0600040502020204" pitchFamily="34" charset="0"/>
              </a:rPr>
              <a:t>Conclusions</a:t>
            </a: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4" name="TextBox 3">
            <a:extLst>
              <a:ext uri="{FF2B5EF4-FFF2-40B4-BE49-F238E27FC236}">
                <a16:creationId xmlns:a16="http://schemas.microsoft.com/office/drawing/2014/main" id="{C67CDF47-D842-A44B-A3E2-77417CF13E26}"/>
              </a:ext>
            </a:extLst>
          </p:cNvPr>
          <p:cNvSpPr txBox="1"/>
          <p:nvPr/>
        </p:nvSpPr>
        <p:spPr>
          <a:xfrm>
            <a:off x="381000" y="1047750"/>
            <a:ext cx="7809129" cy="3139321"/>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solidFill>
                  <a:schemeClr val="accent1">
                    <a:lumMod val="75000"/>
                  </a:schemeClr>
                </a:solidFill>
                <a:latin typeface="Apple Braille" pitchFamily="2" charset="0"/>
                <a:cs typeface="Lucida Grande" panose="020B0600040502020204" pitchFamily="34" charset="0"/>
              </a:rPr>
              <a:t>Surrogate modeling has been proved that it is a flexible and useful method in black-box optimization problems</a:t>
            </a:r>
          </a:p>
          <a:p>
            <a:pPr marL="285750" indent="-285750">
              <a:buFont typeface="Arial" panose="020B0604020202020204" pitchFamily="34" charset="0"/>
              <a:buChar char="•"/>
            </a:pPr>
            <a:r>
              <a:rPr lang="en-US" sz="1800" dirty="0" smtClean="0">
                <a:solidFill>
                  <a:schemeClr val="accent1">
                    <a:lumMod val="75000"/>
                  </a:schemeClr>
                </a:solidFill>
                <a:latin typeface="Apple Braille" pitchFamily="2" charset="0"/>
                <a:cs typeface="Lucida Grande" panose="020B0600040502020204" pitchFamily="34" charset="0"/>
              </a:rPr>
              <a:t>Different sampling methods has shown different performances depending on smoothness, convexity and the dimensions of surrogate model</a:t>
            </a:r>
          </a:p>
          <a:p>
            <a:pPr marL="285750" indent="-285750">
              <a:buFont typeface="Arial" panose="020B0604020202020204" pitchFamily="34" charset="0"/>
              <a:buChar char="•"/>
            </a:pPr>
            <a:r>
              <a:rPr lang="en-US" sz="1800" dirty="0" err="1" smtClean="0">
                <a:solidFill>
                  <a:schemeClr val="accent1">
                    <a:lumMod val="75000"/>
                  </a:schemeClr>
                </a:solidFill>
                <a:latin typeface="Apple Braille" pitchFamily="2" charset="0"/>
                <a:cs typeface="Lucida Grande" panose="020B0600040502020204" pitchFamily="34" charset="0"/>
              </a:rPr>
              <a:t>Sobol</a:t>
            </a:r>
            <a:r>
              <a:rPr lang="en-US" sz="1800" dirty="0" smtClean="0">
                <a:solidFill>
                  <a:schemeClr val="accent1">
                    <a:lumMod val="75000"/>
                  </a:schemeClr>
                </a:solidFill>
                <a:latin typeface="Apple Braille" pitchFamily="2" charset="0"/>
                <a:cs typeface="Lucida Grande" panose="020B0600040502020204" pitchFamily="34" charset="0"/>
              </a:rPr>
              <a:t> sequence currently has the best solutions combining with cyclic coordinate search algorithm</a:t>
            </a:r>
          </a:p>
          <a:p>
            <a:pPr marL="285750" indent="-285750">
              <a:buFont typeface="Arial" panose="020B0604020202020204" pitchFamily="34" charset="0"/>
              <a:buChar char="•"/>
            </a:pPr>
            <a:r>
              <a:rPr lang="en-US" sz="1800" dirty="0" smtClean="0">
                <a:solidFill>
                  <a:schemeClr val="accent1">
                    <a:lumMod val="75000"/>
                  </a:schemeClr>
                </a:solidFill>
                <a:latin typeface="Apple Braille" pitchFamily="2" charset="0"/>
                <a:cs typeface="Lucida Grande" panose="020B0600040502020204" pitchFamily="34" charset="0"/>
              </a:rPr>
              <a:t>Proposed algorithm is not able to solve problems with discontinuous hidden constraints and linked variables der</a:t>
            </a:r>
            <a:r>
              <a:rPr lang="en-US" altLang="zh-CN" sz="1800" dirty="0" smtClean="0">
                <a:solidFill>
                  <a:schemeClr val="accent1">
                    <a:lumMod val="75000"/>
                  </a:schemeClr>
                </a:solidFill>
                <a:latin typeface="Apple Braille" pitchFamily="2" charset="0"/>
                <a:cs typeface="Lucida Grande" panose="020B0600040502020204" pitchFamily="34" charset="0"/>
              </a:rPr>
              <a:t>iving from industrial problem</a:t>
            </a:r>
            <a:r>
              <a:rPr lang="en-US" sz="1800" dirty="0" smtClean="0">
                <a:solidFill>
                  <a:schemeClr val="accent1">
                    <a:lumMod val="75000"/>
                  </a:schemeClr>
                </a:solidFill>
                <a:latin typeface="Apple Braille" pitchFamily="2" charset="0"/>
                <a:cs typeface="Lucida Grande" panose="020B0600040502020204" pitchFamily="34" charset="0"/>
              </a:rPr>
              <a:t>;  global sampling and block coordinate search probably are expected to be applied</a:t>
            </a:r>
            <a:endParaRPr lang="en-US" sz="1800" dirty="0">
              <a:solidFill>
                <a:schemeClr val="accent1">
                  <a:lumMod val="75000"/>
                </a:schemeClr>
              </a:solidFill>
              <a:latin typeface="Apple Braille" pitchFamily="2" charset="0"/>
              <a:cs typeface="Lucida Grande" panose="020B0600040502020204" pitchFamily="34" charset="0"/>
            </a:endParaRPr>
          </a:p>
        </p:txBody>
      </p:sp>
    </p:spTree>
    <p:extLst>
      <p:ext uri="{BB962C8B-B14F-4D97-AF65-F5344CB8AC3E}">
        <p14:creationId xmlns:p14="http://schemas.microsoft.com/office/powerpoint/2010/main" val="2641914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2628900" y="2419350"/>
            <a:ext cx="3886200" cy="523220"/>
          </a:xfrm>
          <a:prstGeom prst="rect">
            <a:avLst/>
          </a:prstGeom>
          <a:noFill/>
        </p:spPr>
        <p:txBody>
          <a:bodyPr wrap="square" rtlCol="0">
            <a:spAutoFit/>
          </a:bodyPr>
          <a:lstStyle/>
          <a:p>
            <a:r>
              <a:rPr lang="en-US" b="1" dirty="0" smtClean="0">
                <a:solidFill>
                  <a:schemeClr val="accent1">
                    <a:lumMod val="75000"/>
                  </a:schemeClr>
                </a:solidFill>
                <a:latin typeface="Apple Braille" pitchFamily="2" charset="0"/>
                <a:cs typeface="Lucida Grande" panose="020B0600040502020204" pitchFamily="34" charset="0"/>
              </a:rPr>
              <a:t>Question </a:t>
            </a:r>
            <a:r>
              <a:rPr lang="en-US" b="1" dirty="0">
                <a:solidFill>
                  <a:schemeClr val="accent1">
                    <a:lumMod val="75000"/>
                  </a:schemeClr>
                </a:solidFill>
                <a:latin typeface="Apple Braille" pitchFamily="2" charset="0"/>
                <a:cs typeface="Lucida Grande" panose="020B0600040502020204" pitchFamily="34" charset="0"/>
              </a:rPr>
              <a:t>and </a:t>
            </a:r>
            <a:r>
              <a:rPr lang="en-US" sz="2800" b="1" dirty="0">
                <a:solidFill>
                  <a:schemeClr val="accent1">
                    <a:lumMod val="75000"/>
                  </a:schemeClr>
                </a:solidFill>
                <a:latin typeface="Apple Braille" pitchFamily="2" charset="0"/>
                <a:cs typeface="Lucida Grande" panose="020B0600040502020204" pitchFamily="34" charset="0"/>
              </a:rPr>
              <a:t>Answer</a:t>
            </a:r>
            <a:endParaRPr lang="en-US" b="1" dirty="0">
              <a:solidFill>
                <a:schemeClr val="accent1">
                  <a:lumMod val="75000"/>
                </a:schemeClr>
              </a:solidFill>
              <a:latin typeface="Apple Braille" pitchFamily="2" charset="0"/>
              <a:cs typeface="Lucida Grande" panose="020B0600040502020204" pitchFamily="34" charset="0"/>
            </a:endParaRP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1684204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A2E2BE-8B45-EB4A-8F63-1A84C31A2BF9}"/>
              </a:ext>
            </a:extLst>
          </p:cNvPr>
          <p:cNvSpPr txBox="1"/>
          <p:nvPr/>
        </p:nvSpPr>
        <p:spPr>
          <a:xfrm>
            <a:off x="381000" y="209550"/>
            <a:ext cx="3886200" cy="457200"/>
          </a:xfrm>
          <a:prstGeom prst="rect">
            <a:avLst/>
          </a:prstGeom>
          <a:noFill/>
        </p:spPr>
        <p:txBody>
          <a:bodyPr wrap="square" rtlCol="0">
            <a:spAutoFit/>
          </a:bodyPr>
          <a:lstStyle/>
          <a:p>
            <a:r>
              <a:rPr lang="en-US" b="1" dirty="0">
                <a:solidFill>
                  <a:schemeClr val="accent1">
                    <a:lumMod val="75000"/>
                  </a:schemeClr>
                </a:solidFill>
                <a:latin typeface="Apple Braille" pitchFamily="2" charset="0"/>
                <a:cs typeface="Lucida Grande" panose="020B0600040502020204" pitchFamily="34" charset="0"/>
              </a:rPr>
              <a:t>Contents</a:t>
            </a:r>
          </a:p>
        </p:txBody>
      </p:sp>
      <p:cxnSp>
        <p:nvCxnSpPr>
          <p:cNvPr id="6" name="Straight Connector 5">
            <a:extLst>
              <a:ext uri="{FF2B5EF4-FFF2-40B4-BE49-F238E27FC236}">
                <a16:creationId xmlns:a16="http://schemas.microsoft.com/office/drawing/2014/main" id="{EFD58ADB-E9C0-214A-8C76-6D36FF8D2DB0}"/>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E6E0FFB2-44B1-DD43-9EAF-143497F2D010}"/>
              </a:ext>
            </a:extLst>
          </p:cNvPr>
          <p:cNvSpPr txBox="1"/>
          <p:nvPr/>
        </p:nvSpPr>
        <p:spPr>
          <a:xfrm>
            <a:off x="381000" y="1120979"/>
            <a:ext cx="5029200" cy="2862322"/>
          </a:xfrm>
          <a:prstGeom prst="rect">
            <a:avLst/>
          </a:prstGeom>
          <a:noFill/>
        </p:spPr>
        <p:txBody>
          <a:bodyPr wrap="square" rtlCol="0">
            <a:spAutoFit/>
          </a:bodyPr>
          <a:lstStyle/>
          <a:p>
            <a:pPr marL="457200" indent="-457200">
              <a:lnSpc>
                <a:spcPct val="150000"/>
              </a:lnSpc>
              <a:buFont typeface="+mj-lt"/>
              <a:buAutoNum type="arabicPeriod"/>
            </a:pPr>
            <a:r>
              <a:rPr lang="en-US" dirty="0" smtClean="0">
                <a:solidFill>
                  <a:schemeClr val="accent1">
                    <a:lumMod val="75000"/>
                  </a:schemeClr>
                </a:solidFill>
                <a:latin typeface="Apple Braille" pitchFamily="2" charset="0"/>
              </a:rPr>
              <a:t>Introduction and Motivation</a:t>
            </a:r>
          </a:p>
          <a:p>
            <a:pPr marL="457200" indent="-457200">
              <a:lnSpc>
                <a:spcPct val="150000"/>
              </a:lnSpc>
              <a:buFont typeface="+mj-lt"/>
              <a:buAutoNum type="arabicPeriod"/>
            </a:pPr>
            <a:r>
              <a:rPr lang="en-US" dirty="0" smtClean="0">
                <a:solidFill>
                  <a:schemeClr val="accent1">
                    <a:lumMod val="75000"/>
                  </a:schemeClr>
                </a:solidFill>
                <a:latin typeface="Apple Braille" pitchFamily="2" charset="0"/>
              </a:rPr>
              <a:t>Proposed Algorithm</a:t>
            </a:r>
          </a:p>
          <a:p>
            <a:pPr marL="457200" indent="-457200">
              <a:lnSpc>
                <a:spcPct val="150000"/>
              </a:lnSpc>
              <a:buFont typeface="+mj-lt"/>
              <a:buAutoNum type="arabicPeriod"/>
            </a:pPr>
            <a:r>
              <a:rPr lang="en-US" dirty="0" smtClean="0">
                <a:solidFill>
                  <a:schemeClr val="accent1">
                    <a:lumMod val="75000"/>
                  </a:schemeClr>
                </a:solidFill>
                <a:latin typeface="Apple Braille" pitchFamily="2" charset="0"/>
              </a:rPr>
              <a:t>Problem Statement</a:t>
            </a:r>
            <a:endParaRPr lang="en-US" dirty="0">
              <a:solidFill>
                <a:schemeClr val="accent1">
                  <a:lumMod val="75000"/>
                </a:schemeClr>
              </a:solidFill>
              <a:latin typeface="Apple Braille" pitchFamily="2" charset="0"/>
            </a:endParaRPr>
          </a:p>
          <a:p>
            <a:pPr marL="457200" indent="-457200">
              <a:lnSpc>
                <a:spcPct val="150000"/>
              </a:lnSpc>
              <a:buFont typeface="+mj-lt"/>
              <a:buAutoNum type="arabicPeriod"/>
            </a:pPr>
            <a:r>
              <a:rPr lang="en-US" dirty="0" smtClean="0">
                <a:solidFill>
                  <a:schemeClr val="accent1">
                    <a:lumMod val="75000"/>
                  </a:schemeClr>
                </a:solidFill>
                <a:latin typeface="Apple Braille" pitchFamily="2" charset="0"/>
              </a:rPr>
              <a:t>Results and Discussion</a:t>
            </a:r>
            <a:endParaRPr lang="en-US" dirty="0">
              <a:solidFill>
                <a:schemeClr val="accent1">
                  <a:lumMod val="75000"/>
                </a:schemeClr>
              </a:solidFill>
              <a:latin typeface="Apple Braille" pitchFamily="2" charset="0"/>
            </a:endParaRPr>
          </a:p>
          <a:p>
            <a:pPr marL="457200" indent="-457200">
              <a:lnSpc>
                <a:spcPct val="150000"/>
              </a:lnSpc>
              <a:buFont typeface="+mj-lt"/>
              <a:buAutoNum type="arabicPeriod"/>
            </a:pPr>
            <a:r>
              <a:rPr lang="en-US" dirty="0">
                <a:solidFill>
                  <a:schemeClr val="accent1">
                    <a:lumMod val="75000"/>
                  </a:schemeClr>
                </a:solidFill>
                <a:latin typeface="Apple Braille" pitchFamily="2" charset="0"/>
              </a:rPr>
              <a:t>Conclusion</a:t>
            </a:r>
          </a:p>
        </p:txBody>
      </p:sp>
    </p:spTree>
    <p:extLst>
      <p:ext uri="{BB962C8B-B14F-4D97-AF65-F5344CB8AC3E}">
        <p14:creationId xmlns:p14="http://schemas.microsoft.com/office/powerpoint/2010/main" val="2348260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4800600" cy="461665"/>
          </a:xfrm>
          <a:prstGeom prst="rect">
            <a:avLst/>
          </a:prstGeom>
          <a:noFill/>
        </p:spPr>
        <p:txBody>
          <a:bodyPr wrap="square" rtlCol="0">
            <a:spAutoFit/>
          </a:bodyPr>
          <a:lstStyle/>
          <a:p>
            <a:r>
              <a:rPr lang="en-US" b="1" dirty="0" smtClean="0">
                <a:solidFill>
                  <a:schemeClr val="accent1">
                    <a:lumMod val="75000"/>
                  </a:schemeClr>
                </a:solidFill>
                <a:latin typeface="Apple Braille" pitchFamily="2" charset="0"/>
                <a:cs typeface="Lucida Grande" panose="020B0600040502020204" pitchFamily="34" charset="0"/>
              </a:rPr>
              <a:t>Introduction and Motivation</a:t>
            </a:r>
            <a:endParaRPr lang="en-US" b="1" dirty="0">
              <a:solidFill>
                <a:schemeClr val="accent1">
                  <a:lumMod val="75000"/>
                </a:schemeClr>
              </a:solidFill>
              <a:latin typeface="Apple Braille" pitchFamily="2" charset="0"/>
              <a:cs typeface="Lucida Grande" panose="020B0600040502020204" pitchFamily="34" charset="0"/>
            </a:endParaRP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4" name="TextBox 3">
            <a:extLst>
              <a:ext uri="{FF2B5EF4-FFF2-40B4-BE49-F238E27FC236}">
                <a16:creationId xmlns:a16="http://schemas.microsoft.com/office/drawing/2014/main" id="{C67CDF47-D842-A44B-A3E2-77417CF13E26}"/>
              </a:ext>
            </a:extLst>
          </p:cNvPr>
          <p:cNvSpPr txBox="1"/>
          <p:nvPr/>
        </p:nvSpPr>
        <p:spPr>
          <a:xfrm>
            <a:off x="685800" y="666750"/>
            <a:ext cx="6400800" cy="400110"/>
          </a:xfrm>
          <a:prstGeom prst="rect">
            <a:avLst/>
          </a:prstGeom>
          <a:noFill/>
        </p:spPr>
        <p:txBody>
          <a:bodyPr wrap="square" rtlCol="0">
            <a:spAutoFit/>
          </a:bodyPr>
          <a:lstStyle/>
          <a:p>
            <a:r>
              <a:rPr lang="en-US" sz="2000" b="1" dirty="0" smtClean="0">
                <a:solidFill>
                  <a:schemeClr val="accent1">
                    <a:lumMod val="75000"/>
                  </a:schemeClr>
                </a:solidFill>
                <a:latin typeface="Apple Braille" pitchFamily="2" charset="0"/>
                <a:cs typeface="Lucida Grande" panose="020B0600040502020204" pitchFamily="34" charset="0"/>
              </a:rPr>
              <a:t>Black-box optimization</a:t>
            </a:r>
            <a:endParaRPr lang="en-US" sz="2000" b="1" dirty="0">
              <a:solidFill>
                <a:schemeClr val="accent1">
                  <a:lumMod val="75000"/>
                </a:schemeClr>
              </a:solidFill>
              <a:latin typeface="Apple Braille" pitchFamily="2" charset="0"/>
              <a:cs typeface="Lucida Grande" panose="020B0600040502020204" pitchFamily="34" charset="0"/>
            </a:endParaRPr>
          </a:p>
        </p:txBody>
      </p:sp>
      <p:sp>
        <p:nvSpPr>
          <p:cNvPr id="5" name="Cube 4"/>
          <p:cNvSpPr/>
          <p:nvPr/>
        </p:nvSpPr>
        <p:spPr bwMode="auto">
          <a:xfrm>
            <a:off x="3338512" y="3377208"/>
            <a:ext cx="942975" cy="838200"/>
          </a:xfrm>
          <a:prstGeom prst="cub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normalizeH="0" baseline="0" dirty="0" smtClean="0">
                <a:ln w="6600">
                  <a:solidFill>
                    <a:schemeClr val="accent2"/>
                  </a:solidFill>
                  <a:prstDash val="solid"/>
                </a:ln>
                <a:solidFill>
                  <a:srgbClr val="FFFFFF"/>
                </a:solidFill>
                <a:effectLst>
                  <a:outerShdw dist="38100" dir="2700000" algn="tl" rotWithShape="0">
                    <a:schemeClr val="accent2"/>
                  </a:outerShdw>
                </a:effectLst>
                <a:latin typeface="45 Helvetica Light" pitchFamily="-110" charset="0"/>
                <a:ea typeface="Geneva" pitchFamily="-110" charset="-128"/>
                <a:cs typeface="Geneva" pitchFamily="-110" charset="-128"/>
              </a:rPr>
              <a:t>?</a:t>
            </a:r>
            <a:endParaRPr kumimoji="0" lang="en-US" sz="3200" b="1" i="0" u="none" strike="noStrike" normalizeH="0" baseline="0" dirty="0">
              <a:ln w="22225">
                <a:solidFill>
                  <a:schemeClr val="accent2"/>
                </a:solidFill>
                <a:prstDash val="solid"/>
              </a:ln>
              <a:solidFill>
                <a:schemeClr val="bg1"/>
              </a:solidFill>
              <a:latin typeface="45 Helvetica Light" pitchFamily="-110" charset="0"/>
              <a:ea typeface="Geneva" pitchFamily="-110" charset="-128"/>
              <a:cs typeface="Geneva" pitchFamily="-110" charset="-128"/>
            </a:endParaRPr>
          </a:p>
        </p:txBody>
      </p:sp>
      <p:sp>
        <p:nvSpPr>
          <p:cNvPr id="6" name="Right Arrow 5"/>
          <p:cNvSpPr/>
          <p:nvPr/>
        </p:nvSpPr>
        <p:spPr bwMode="auto">
          <a:xfrm>
            <a:off x="1733550" y="3758208"/>
            <a:ext cx="1143000" cy="152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 name="Right Arrow 6"/>
          <p:cNvSpPr/>
          <p:nvPr/>
        </p:nvSpPr>
        <p:spPr bwMode="auto">
          <a:xfrm>
            <a:off x="4933950" y="3720108"/>
            <a:ext cx="1143000" cy="152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 name="TextBox 9"/>
          <p:cNvSpPr txBox="1"/>
          <p:nvPr/>
        </p:nvSpPr>
        <p:spPr>
          <a:xfrm>
            <a:off x="1581150" y="3381554"/>
            <a:ext cx="1435100" cy="338554"/>
          </a:xfrm>
          <a:prstGeom prst="rect">
            <a:avLst/>
          </a:prstGeom>
          <a:noFill/>
        </p:spPr>
        <p:txBody>
          <a:bodyPr wrap="square" rtlCol="0">
            <a:spAutoFit/>
          </a:bodyPr>
          <a:lstStyle/>
          <a:p>
            <a:pPr algn="ctr"/>
            <a:r>
              <a:rPr lang="en-US" altLang="zh-CN" sz="1600" dirty="0" smtClean="0"/>
              <a:t>Input vector</a:t>
            </a:r>
            <a:endParaRPr lang="en-US" sz="1600" dirty="0"/>
          </a:p>
        </p:txBody>
      </p:sp>
      <p:sp>
        <p:nvSpPr>
          <p:cNvPr id="11" name="TextBox 10"/>
          <p:cNvSpPr txBox="1"/>
          <p:nvPr/>
        </p:nvSpPr>
        <p:spPr>
          <a:xfrm>
            <a:off x="4540250" y="3353009"/>
            <a:ext cx="1917700" cy="338554"/>
          </a:xfrm>
          <a:prstGeom prst="rect">
            <a:avLst/>
          </a:prstGeom>
          <a:noFill/>
        </p:spPr>
        <p:txBody>
          <a:bodyPr wrap="square" rtlCol="0">
            <a:spAutoFit/>
          </a:bodyPr>
          <a:lstStyle/>
          <a:p>
            <a:pPr algn="ctr"/>
            <a:r>
              <a:rPr lang="en-US" altLang="zh-CN" sz="1600" dirty="0" smtClean="0"/>
              <a:t>Objective vector</a:t>
            </a:r>
            <a:endParaRPr lang="en-US" sz="1600" dirty="0"/>
          </a:p>
        </p:txBody>
      </p:sp>
      <p:sp>
        <p:nvSpPr>
          <p:cNvPr id="13" name="Rectangle 12"/>
          <p:cNvSpPr/>
          <p:nvPr/>
        </p:nvSpPr>
        <p:spPr>
          <a:xfrm>
            <a:off x="319088" y="1043054"/>
            <a:ext cx="6480175" cy="1384995"/>
          </a:xfrm>
          <a:prstGeom prst="rect">
            <a:avLst/>
          </a:prstGeom>
        </p:spPr>
        <p:txBody>
          <a:bodyPr wrap="square">
            <a:spAutoFit/>
          </a:bodyPr>
          <a:lstStyle/>
          <a:p>
            <a:pPr marL="342900" indent="-342900" algn="just">
              <a:buFont typeface="+mj-lt"/>
              <a:buAutoNum type="arabicPeriod"/>
            </a:pPr>
            <a:r>
              <a:rPr lang="en-US" sz="1400" dirty="0" smtClean="0">
                <a:solidFill>
                  <a:schemeClr val="accent1">
                    <a:lumMod val="75000"/>
                  </a:schemeClr>
                </a:solidFill>
                <a:latin typeface="Apple Braille"/>
              </a:rPr>
              <a:t>Given </a:t>
            </a:r>
            <a:r>
              <a:rPr lang="en-US" sz="1400" dirty="0">
                <a:solidFill>
                  <a:schemeClr val="accent1">
                    <a:lumMod val="75000"/>
                  </a:schemeClr>
                </a:solidFill>
                <a:latin typeface="Apple Braille"/>
              </a:rPr>
              <a:t>a set of potential power plant layouts, how do we find the best layout defined against a set of </a:t>
            </a:r>
            <a:r>
              <a:rPr lang="en-US" sz="1400" dirty="0" smtClean="0">
                <a:solidFill>
                  <a:schemeClr val="accent1">
                    <a:lumMod val="75000"/>
                  </a:schemeClr>
                </a:solidFill>
                <a:latin typeface="Apple Braille"/>
              </a:rPr>
              <a:t>quantities </a:t>
            </a:r>
            <a:r>
              <a:rPr lang="en-US" sz="1400" dirty="0">
                <a:solidFill>
                  <a:schemeClr val="accent1">
                    <a:lumMod val="75000"/>
                  </a:schemeClr>
                </a:solidFill>
                <a:latin typeface="Apple Braille"/>
              </a:rPr>
              <a:t>of </a:t>
            </a:r>
            <a:r>
              <a:rPr lang="en-US" sz="1400" dirty="0" smtClean="0">
                <a:solidFill>
                  <a:schemeClr val="accent1">
                    <a:lumMod val="75000"/>
                  </a:schemeClr>
                </a:solidFill>
                <a:latin typeface="Apple Braille"/>
              </a:rPr>
              <a:t>interest? </a:t>
            </a:r>
          </a:p>
          <a:p>
            <a:pPr marL="342900" indent="-342900" algn="just">
              <a:buFont typeface="+mj-lt"/>
              <a:buAutoNum type="arabicPeriod"/>
            </a:pPr>
            <a:r>
              <a:rPr lang="en-US" sz="1400" dirty="0" smtClean="0">
                <a:solidFill>
                  <a:schemeClr val="accent1">
                    <a:lumMod val="75000"/>
                  </a:schemeClr>
                </a:solidFill>
                <a:latin typeface="Apple Braille"/>
              </a:rPr>
              <a:t>Given </a:t>
            </a:r>
            <a:r>
              <a:rPr lang="en-US" sz="1400" dirty="0">
                <a:solidFill>
                  <a:schemeClr val="accent1">
                    <a:lumMod val="75000"/>
                  </a:schemeClr>
                </a:solidFill>
                <a:latin typeface="Apple Braille"/>
              </a:rPr>
              <a:t>a steam turbine, how do we configure its geometry to achieve the best efficiency</a:t>
            </a:r>
            <a:r>
              <a:rPr lang="en-US" sz="1400" dirty="0" smtClean="0">
                <a:solidFill>
                  <a:schemeClr val="accent1">
                    <a:lumMod val="75000"/>
                  </a:schemeClr>
                </a:solidFill>
                <a:latin typeface="Apple Braille"/>
              </a:rPr>
              <a:t>?</a:t>
            </a:r>
          </a:p>
          <a:p>
            <a:pPr marL="342900" indent="-342900" algn="just">
              <a:buFont typeface="+mj-lt"/>
              <a:buAutoNum type="arabicPeriod"/>
            </a:pPr>
            <a:r>
              <a:rPr lang="en-US" sz="1400" dirty="0" smtClean="0">
                <a:solidFill>
                  <a:schemeClr val="accent1">
                    <a:lumMod val="75000"/>
                  </a:schemeClr>
                </a:solidFill>
                <a:latin typeface="Apple Braille"/>
              </a:rPr>
              <a:t>Given </a:t>
            </a:r>
            <a:r>
              <a:rPr lang="en-US" sz="1400" dirty="0">
                <a:solidFill>
                  <a:schemeClr val="accent1">
                    <a:lumMod val="75000"/>
                  </a:schemeClr>
                </a:solidFill>
                <a:latin typeface="Apple Braille"/>
              </a:rPr>
              <a:t>design variables of a machine, how do we know its life? And how do they connect to the damage?</a:t>
            </a:r>
          </a:p>
        </p:txBody>
      </p:sp>
      <p:sp>
        <p:nvSpPr>
          <p:cNvPr id="15" name="Right Arrow 14"/>
          <p:cNvSpPr/>
          <p:nvPr/>
        </p:nvSpPr>
        <p:spPr bwMode="auto">
          <a:xfrm rot="5400000">
            <a:off x="3429662" y="2557562"/>
            <a:ext cx="862275" cy="60324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6" name="TextBox 15"/>
          <p:cNvSpPr txBox="1"/>
          <p:nvPr/>
        </p:nvSpPr>
        <p:spPr>
          <a:xfrm>
            <a:off x="2971799" y="4301776"/>
            <a:ext cx="1828800" cy="338554"/>
          </a:xfrm>
          <a:prstGeom prst="rect">
            <a:avLst/>
          </a:prstGeom>
          <a:noFill/>
        </p:spPr>
        <p:txBody>
          <a:bodyPr wrap="square" rtlCol="0">
            <a:spAutoFit/>
          </a:bodyPr>
          <a:lstStyle/>
          <a:p>
            <a:r>
              <a:rPr lang="en-US" sz="1600" dirty="0" smtClean="0"/>
              <a:t>Objective function</a:t>
            </a:r>
            <a:endParaRPr lang="en-US" sz="1600" dirty="0"/>
          </a:p>
        </p:txBody>
      </p:sp>
      <p:sp>
        <p:nvSpPr>
          <p:cNvPr id="17" name="Rectangle 16"/>
          <p:cNvSpPr/>
          <p:nvPr/>
        </p:nvSpPr>
        <p:spPr>
          <a:xfrm>
            <a:off x="4194175" y="2495888"/>
            <a:ext cx="2971800" cy="646331"/>
          </a:xfrm>
          <a:prstGeom prst="rect">
            <a:avLst/>
          </a:prstGeom>
        </p:spPr>
        <p:txBody>
          <a:bodyPr wrap="square">
            <a:spAutoFit/>
          </a:bodyPr>
          <a:lstStyle/>
          <a:p>
            <a:pPr marL="171450" indent="-171450">
              <a:buFont typeface="Arial" panose="020B0604020202020204" pitchFamily="34" charset="0"/>
              <a:buChar char="•"/>
            </a:pPr>
            <a:r>
              <a:rPr lang="en-US" sz="1200" dirty="0" smtClean="0">
                <a:solidFill>
                  <a:schemeClr val="accent1">
                    <a:lumMod val="75000"/>
                  </a:schemeClr>
                </a:solidFill>
                <a:latin typeface="Apple Braille"/>
              </a:rPr>
              <a:t>Lack of physical understanding</a:t>
            </a:r>
          </a:p>
          <a:p>
            <a:pPr marL="171450" indent="-171450">
              <a:buFont typeface="Arial" panose="020B0604020202020204" pitchFamily="34" charset="0"/>
              <a:buChar char="•"/>
            </a:pPr>
            <a:r>
              <a:rPr lang="en-US" sz="1200" dirty="0" smtClean="0">
                <a:solidFill>
                  <a:schemeClr val="accent1">
                    <a:lumMod val="75000"/>
                  </a:schemeClr>
                </a:solidFill>
                <a:latin typeface="Apple Braille"/>
              </a:rPr>
              <a:t>Unaffordable cost for modeling</a:t>
            </a:r>
          </a:p>
          <a:p>
            <a:pPr marL="171450" indent="-171450">
              <a:buFont typeface="Arial" panose="020B0604020202020204" pitchFamily="34" charset="0"/>
              <a:buChar char="•"/>
            </a:pPr>
            <a:r>
              <a:rPr lang="en-US" sz="1200" dirty="0" smtClean="0">
                <a:solidFill>
                  <a:schemeClr val="accent1">
                    <a:lumMod val="75000"/>
                  </a:schemeClr>
                </a:solidFill>
                <a:latin typeface="Apple Braille"/>
              </a:rPr>
              <a:t>Unknown noisy statistics</a:t>
            </a:r>
            <a:endParaRPr lang="en-US" sz="1200" dirty="0">
              <a:solidFill>
                <a:schemeClr val="accent1">
                  <a:lumMod val="75000"/>
                </a:schemeClr>
              </a:solidFill>
              <a:latin typeface="Apple Braille"/>
            </a:endParaRPr>
          </a:p>
        </p:txBody>
      </p:sp>
    </p:spTree>
    <p:extLst>
      <p:ext uri="{BB962C8B-B14F-4D97-AF65-F5344CB8AC3E}">
        <p14:creationId xmlns:p14="http://schemas.microsoft.com/office/powerpoint/2010/main" val="29660472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4800600" cy="461665"/>
          </a:xfrm>
          <a:prstGeom prst="rect">
            <a:avLst/>
          </a:prstGeom>
          <a:noFill/>
        </p:spPr>
        <p:txBody>
          <a:bodyPr wrap="square" rtlCol="0">
            <a:spAutoFit/>
          </a:bodyPr>
          <a:lstStyle/>
          <a:p>
            <a:r>
              <a:rPr lang="en-US" b="1" dirty="0" smtClean="0">
                <a:solidFill>
                  <a:schemeClr val="accent1">
                    <a:lumMod val="75000"/>
                  </a:schemeClr>
                </a:solidFill>
                <a:latin typeface="Apple Braille" pitchFamily="2" charset="0"/>
                <a:cs typeface="Lucida Grande" panose="020B0600040502020204" pitchFamily="34" charset="0"/>
              </a:rPr>
              <a:t>Introduction and Motivation</a:t>
            </a:r>
            <a:endParaRPr lang="en-US" b="1" dirty="0">
              <a:solidFill>
                <a:schemeClr val="accent1">
                  <a:lumMod val="75000"/>
                </a:schemeClr>
              </a:solidFill>
              <a:latin typeface="Apple Braille" pitchFamily="2" charset="0"/>
              <a:cs typeface="Lucida Grande" panose="020B0600040502020204" pitchFamily="34" charset="0"/>
            </a:endParaRP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C67CDF47-D842-A44B-A3E2-77417CF13E26}"/>
              </a:ext>
            </a:extLst>
          </p:cNvPr>
          <p:cNvSpPr txBox="1"/>
          <p:nvPr/>
        </p:nvSpPr>
        <p:spPr>
          <a:xfrm>
            <a:off x="685800" y="800040"/>
            <a:ext cx="6858000" cy="400110"/>
          </a:xfrm>
          <a:prstGeom prst="rect">
            <a:avLst/>
          </a:prstGeom>
          <a:noFill/>
        </p:spPr>
        <p:txBody>
          <a:bodyPr wrap="square" rtlCol="0">
            <a:spAutoFit/>
          </a:bodyPr>
          <a:lstStyle/>
          <a:p>
            <a:r>
              <a:rPr lang="en-US" altLang="zh-CN" sz="2000" b="1" dirty="0" smtClean="0">
                <a:solidFill>
                  <a:schemeClr val="accent1">
                    <a:lumMod val="75000"/>
                  </a:schemeClr>
                </a:solidFill>
                <a:latin typeface="Apple Braille" pitchFamily="2" charset="0"/>
                <a:cs typeface="Lucida Grande" panose="020B0600040502020204" pitchFamily="34" charset="0"/>
              </a:rPr>
              <a:t>Traditional optimization</a:t>
            </a:r>
            <a:endParaRPr lang="en-US" sz="2000" b="1" dirty="0">
              <a:solidFill>
                <a:schemeClr val="accent1">
                  <a:lumMod val="75000"/>
                </a:schemeClr>
              </a:solidFill>
              <a:latin typeface="Apple Braille" pitchFamily="2" charset="0"/>
              <a:cs typeface="Lucida Grande" panose="020B0600040502020204" pitchFamily="34" charset="0"/>
            </a:endParaRPr>
          </a:p>
        </p:txBody>
      </p:sp>
      <p:sp>
        <p:nvSpPr>
          <p:cNvPr id="9" name="Rectangle 8"/>
          <p:cNvSpPr/>
          <p:nvPr/>
        </p:nvSpPr>
        <p:spPr>
          <a:xfrm>
            <a:off x="381000" y="1287781"/>
            <a:ext cx="6248400" cy="1384995"/>
          </a:xfrm>
          <a:prstGeom prst="rect">
            <a:avLst/>
          </a:prstGeom>
        </p:spPr>
        <p:txBody>
          <a:bodyPr wrap="square">
            <a:spAutoFit/>
          </a:bodyPr>
          <a:lstStyle/>
          <a:p>
            <a:pPr marL="285750" indent="-285750">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A </a:t>
            </a:r>
            <a:r>
              <a:rPr lang="en-US" sz="1400" dirty="0">
                <a:solidFill>
                  <a:schemeClr val="accent1">
                    <a:lumMod val="75000"/>
                  </a:schemeClr>
                </a:solidFill>
                <a:latin typeface="Apple Braille" pitchFamily="2" charset="0"/>
                <a:cs typeface="Lucida Grande" panose="020B0600040502020204" pitchFamily="34" charset="0"/>
              </a:rPr>
              <a:t>physical problem can be mathematically expressed as a </a:t>
            </a:r>
            <a:r>
              <a:rPr lang="en-US" sz="1400" dirty="0" smtClean="0">
                <a:solidFill>
                  <a:schemeClr val="accent1">
                    <a:lumMod val="75000"/>
                  </a:schemeClr>
                </a:solidFill>
                <a:latin typeface="Apple Braille" pitchFamily="2" charset="0"/>
                <a:cs typeface="Lucida Grande" panose="020B0600040502020204" pitchFamily="34" charset="0"/>
              </a:rPr>
              <a:t>function</a:t>
            </a:r>
          </a:p>
          <a:p>
            <a:pPr marL="285750" indent="-285750">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Optimum </a:t>
            </a:r>
            <a:r>
              <a:rPr lang="en-US" sz="1400" dirty="0">
                <a:solidFill>
                  <a:schemeClr val="accent1">
                    <a:lumMod val="75000"/>
                  </a:schemeClr>
                </a:solidFill>
                <a:latin typeface="Apple Braille" pitchFamily="2" charset="0"/>
                <a:cs typeface="Lucida Grande" panose="020B0600040502020204" pitchFamily="34" charset="0"/>
              </a:rPr>
              <a:t>solution (either  minimum or maximum) </a:t>
            </a:r>
            <a:r>
              <a:rPr lang="en-US" sz="1400" dirty="0" smtClean="0">
                <a:solidFill>
                  <a:schemeClr val="accent1">
                    <a:lumMod val="75000"/>
                  </a:schemeClr>
                </a:solidFill>
                <a:latin typeface="Apple Braille" pitchFamily="2" charset="0"/>
                <a:cs typeface="Lucida Grande" panose="020B0600040502020204" pitchFamily="34" charset="0"/>
              </a:rPr>
              <a:t>of </a:t>
            </a:r>
            <a:r>
              <a:rPr lang="en-US" sz="1400" dirty="0">
                <a:solidFill>
                  <a:schemeClr val="accent1">
                    <a:lumMod val="75000"/>
                  </a:schemeClr>
                </a:solidFill>
                <a:latin typeface="Apple Braille" pitchFamily="2" charset="0"/>
                <a:cs typeface="Lucida Grande" panose="020B0600040502020204" pitchFamily="34" charset="0"/>
              </a:rPr>
              <a:t>the objective function can be </a:t>
            </a:r>
            <a:r>
              <a:rPr lang="en-US" sz="1400" dirty="0" smtClean="0">
                <a:solidFill>
                  <a:schemeClr val="accent1">
                    <a:lumMod val="75000"/>
                  </a:schemeClr>
                </a:solidFill>
                <a:latin typeface="Apple Braille" pitchFamily="2" charset="0"/>
                <a:cs typeface="Lucida Grande" panose="020B0600040502020204" pitchFamily="34" charset="0"/>
              </a:rPr>
              <a:t>obtained using </a:t>
            </a:r>
            <a:r>
              <a:rPr lang="en-US" sz="1400" dirty="0">
                <a:solidFill>
                  <a:schemeClr val="accent1">
                    <a:lumMod val="75000"/>
                  </a:schemeClr>
                </a:solidFill>
                <a:latin typeface="Apple Braille" pitchFamily="2" charset="0"/>
                <a:cs typeface="Lucida Grande" panose="020B0600040502020204" pitchFamily="34" charset="0"/>
              </a:rPr>
              <a:t>the </a:t>
            </a:r>
            <a:r>
              <a:rPr lang="en-US" sz="1400" dirty="0" smtClean="0">
                <a:solidFill>
                  <a:schemeClr val="accent1">
                    <a:lumMod val="75000"/>
                  </a:schemeClr>
                </a:solidFill>
                <a:latin typeface="Apple Braille" pitchFamily="2" charset="0"/>
                <a:cs typeface="Lucida Grande" panose="020B0600040502020204" pitchFamily="34" charset="0"/>
              </a:rPr>
              <a:t>concept </a:t>
            </a:r>
            <a:r>
              <a:rPr lang="en-US" sz="1400" dirty="0">
                <a:solidFill>
                  <a:schemeClr val="accent1">
                    <a:lumMod val="75000"/>
                  </a:schemeClr>
                </a:solidFill>
                <a:latin typeface="Apple Braille" pitchFamily="2" charset="0"/>
                <a:cs typeface="Lucida Grande" panose="020B0600040502020204" pitchFamily="34" charset="0"/>
              </a:rPr>
              <a:t>of </a:t>
            </a:r>
            <a:r>
              <a:rPr lang="en-US" sz="1400" dirty="0" smtClean="0">
                <a:solidFill>
                  <a:schemeClr val="accent1">
                    <a:lumMod val="75000"/>
                  </a:schemeClr>
                </a:solidFill>
                <a:latin typeface="Apple Braille" pitchFamily="2" charset="0"/>
                <a:cs typeface="Lucida Grande" panose="020B0600040502020204" pitchFamily="34" charset="0"/>
              </a:rPr>
              <a:t>derivative</a:t>
            </a:r>
          </a:p>
          <a:p>
            <a:pPr marL="285750" indent="-285750">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Common methods:</a:t>
            </a:r>
          </a:p>
          <a:p>
            <a:pPr marL="742950" lvl="1" indent="-285750">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Random search method, pattern search method, </a:t>
            </a:r>
            <a:r>
              <a:rPr lang="en-US" sz="1400" dirty="0" err="1" smtClean="0">
                <a:solidFill>
                  <a:schemeClr val="accent1">
                    <a:lumMod val="75000"/>
                  </a:schemeClr>
                </a:solidFill>
                <a:latin typeface="Apple Braille" pitchFamily="2" charset="0"/>
                <a:cs typeface="Lucida Grande" panose="020B0600040502020204" pitchFamily="34" charset="0"/>
              </a:rPr>
              <a:t>etc</a:t>
            </a:r>
            <a:endParaRPr lang="en-US" sz="1400" dirty="0" smtClean="0">
              <a:solidFill>
                <a:schemeClr val="accent1">
                  <a:lumMod val="75000"/>
                </a:schemeClr>
              </a:solidFill>
              <a:latin typeface="Apple Braille" pitchFamily="2" charset="0"/>
              <a:cs typeface="Lucida Grande" panose="020B0600040502020204" pitchFamily="34" charset="0"/>
            </a:endParaRPr>
          </a:p>
          <a:p>
            <a:pPr marL="742950" lvl="1" indent="-285750">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Gradient-based search</a:t>
            </a:r>
          </a:p>
        </p:txBody>
      </p:sp>
      <p:sp>
        <p:nvSpPr>
          <p:cNvPr id="10" name="TextBox 9">
            <a:extLst>
              <a:ext uri="{FF2B5EF4-FFF2-40B4-BE49-F238E27FC236}">
                <a16:creationId xmlns:a16="http://schemas.microsoft.com/office/drawing/2014/main" id="{C67CDF47-D842-A44B-A3E2-77417CF13E26}"/>
              </a:ext>
            </a:extLst>
          </p:cNvPr>
          <p:cNvSpPr txBox="1"/>
          <p:nvPr/>
        </p:nvSpPr>
        <p:spPr>
          <a:xfrm>
            <a:off x="685800" y="2760407"/>
            <a:ext cx="6858000" cy="400110"/>
          </a:xfrm>
          <a:prstGeom prst="rect">
            <a:avLst/>
          </a:prstGeom>
          <a:noFill/>
        </p:spPr>
        <p:txBody>
          <a:bodyPr wrap="square" rtlCol="0">
            <a:spAutoFit/>
          </a:bodyPr>
          <a:lstStyle/>
          <a:p>
            <a:r>
              <a:rPr lang="en-US" altLang="zh-CN" sz="2000" b="1" dirty="0" smtClean="0">
                <a:solidFill>
                  <a:schemeClr val="accent1">
                    <a:lumMod val="75000"/>
                  </a:schemeClr>
                </a:solidFill>
                <a:latin typeface="Apple Braille" pitchFamily="2" charset="0"/>
                <a:cs typeface="Lucida Grande" panose="020B0600040502020204" pitchFamily="34" charset="0"/>
              </a:rPr>
              <a:t>Black-box optimization</a:t>
            </a:r>
            <a:endParaRPr lang="en-US" sz="2000" b="1" dirty="0">
              <a:solidFill>
                <a:schemeClr val="accent1">
                  <a:lumMod val="75000"/>
                </a:schemeClr>
              </a:solidFill>
              <a:latin typeface="Apple Braille" pitchFamily="2" charset="0"/>
              <a:cs typeface="Lucida Grande" panose="020B0600040502020204" pitchFamily="34" charset="0"/>
            </a:endParaRPr>
          </a:p>
        </p:txBody>
      </p:sp>
      <p:sp>
        <p:nvSpPr>
          <p:cNvPr id="11" name="Rectangle 10"/>
          <p:cNvSpPr/>
          <p:nvPr/>
        </p:nvSpPr>
        <p:spPr>
          <a:xfrm>
            <a:off x="381000" y="3241798"/>
            <a:ext cx="6248400" cy="954107"/>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accent1">
                    <a:lumMod val="75000"/>
                  </a:schemeClr>
                </a:solidFill>
                <a:latin typeface="Apple Braille" pitchFamily="2" charset="0"/>
                <a:cs typeface="Lucida Grande" panose="020B0600040502020204" pitchFamily="34" charset="0"/>
              </a:rPr>
              <a:t>Unsolvable using conventional approaches </a:t>
            </a:r>
            <a:r>
              <a:rPr lang="en-US" sz="1400" dirty="0" smtClean="0">
                <a:solidFill>
                  <a:schemeClr val="accent1">
                    <a:lumMod val="75000"/>
                  </a:schemeClr>
                </a:solidFill>
                <a:latin typeface="Apple Braille" pitchFamily="2" charset="0"/>
                <a:cs typeface="Lucida Grande" panose="020B0600040502020204" pitchFamily="34" charset="0"/>
              </a:rPr>
              <a:t>(Inaccessible gradient information or truly unavailable functions)</a:t>
            </a:r>
          </a:p>
          <a:p>
            <a:pPr marL="285750" indent="-285750">
              <a:buFont typeface="Arial" panose="020B0604020202020204" pitchFamily="34" charset="0"/>
              <a:buChar char="•"/>
            </a:pPr>
            <a:r>
              <a:rPr lang="en-US" sz="1400" dirty="0" smtClean="0">
                <a:solidFill>
                  <a:schemeClr val="accent1">
                    <a:lumMod val="75000"/>
                  </a:schemeClr>
                </a:solidFill>
                <a:latin typeface="Apple Braille" pitchFamily="2" charset="0"/>
                <a:cs typeface="Lucida Grande" panose="020B0600040502020204" pitchFamily="34" charset="0"/>
              </a:rPr>
              <a:t>Unaffordable cost of function evaluations (experimental or industrial situations) </a:t>
            </a:r>
          </a:p>
        </p:txBody>
      </p:sp>
    </p:spTree>
    <p:extLst>
      <p:ext uri="{BB962C8B-B14F-4D97-AF65-F5344CB8AC3E}">
        <p14:creationId xmlns:p14="http://schemas.microsoft.com/office/powerpoint/2010/main" val="2719448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3886200" cy="457200"/>
          </a:xfrm>
          <a:prstGeom prst="rect">
            <a:avLst/>
          </a:prstGeom>
          <a:noFill/>
        </p:spPr>
        <p:txBody>
          <a:bodyPr wrap="square" rtlCol="0">
            <a:spAutoFit/>
          </a:bodyPr>
          <a:lstStyle/>
          <a:p>
            <a:r>
              <a:rPr lang="en-US" b="1" dirty="0">
                <a:solidFill>
                  <a:schemeClr val="accent1">
                    <a:lumMod val="75000"/>
                  </a:schemeClr>
                </a:solidFill>
                <a:latin typeface="Apple Braille" pitchFamily="2" charset="0"/>
                <a:cs typeface="Lucida Grande" panose="020B0600040502020204" pitchFamily="34" charset="0"/>
              </a:rPr>
              <a:t>Proposed Algorithm</a:t>
            </a: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40" name="Rounded Rectangle 39"/>
          <p:cNvSpPr/>
          <p:nvPr/>
        </p:nvSpPr>
        <p:spPr bwMode="auto">
          <a:xfrm>
            <a:off x="990600" y="752133"/>
            <a:ext cx="1447800" cy="32385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bg1"/>
                </a:solidFill>
                <a:effectLst/>
                <a:latin typeface="45 Helvetica Light" pitchFamily="-110" charset="0"/>
                <a:ea typeface="Geneva" pitchFamily="-110" charset="-128"/>
                <a:cs typeface="Geneva" pitchFamily="-110" charset="-128"/>
              </a:rPr>
              <a:t>Initialization</a:t>
            </a:r>
            <a:endParaRPr kumimoji="0" lang="en-US" sz="1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sp>
        <p:nvSpPr>
          <p:cNvPr id="41" name="Rounded Rectangle 40"/>
          <p:cNvSpPr/>
          <p:nvPr/>
        </p:nvSpPr>
        <p:spPr bwMode="auto">
          <a:xfrm>
            <a:off x="990600" y="1329936"/>
            <a:ext cx="1447800" cy="32385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bg1"/>
                </a:solidFill>
                <a:effectLst/>
                <a:latin typeface="45 Helvetica Light" pitchFamily="-110" charset="0"/>
                <a:ea typeface="Geneva" pitchFamily="-110" charset="-128"/>
                <a:cs typeface="Geneva" pitchFamily="-110" charset="-128"/>
              </a:rPr>
              <a:t>Sampling</a:t>
            </a:r>
            <a:endParaRPr kumimoji="0" lang="en-US" sz="1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sp>
        <p:nvSpPr>
          <p:cNvPr id="42" name="Rounded Rectangle 41"/>
          <p:cNvSpPr/>
          <p:nvPr/>
        </p:nvSpPr>
        <p:spPr bwMode="auto">
          <a:xfrm>
            <a:off x="990600" y="1882113"/>
            <a:ext cx="1447800" cy="523876"/>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bg1"/>
                </a:solidFill>
                <a:effectLst/>
                <a:latin typeface="45 Helvetica Light" pitchFamily="-110" charset="0"/>
                <a:ea typeface="Geneva" pitchFamily="-110" charset="-128"/>
                <a:cs typeface="Geneva" pitchFamily="-110" charset="-128"/>
              </a:rPr>
              <a:t>Surrogate Modeling</a:t>
            </a:r>
            <a:endParaRPr kumimoji="0" lang="en-US" sz="1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sp>
        <p:nvSpPr>
          <p:cNvPr id="43" name="Rounded Rectangle 42"/>
          <p:cNvSpPr/>
          <p:nvPr/>
        </p:nvSpPr>
        <p:spPr bwMode="auto">
          <a:xfrm>
            <a:off x="990600" y="2647950"/>
            <a:ext cx="1447800" cy="3048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bg1"/>
                </a:solidFill>
                <a:effectLst/>
                <a:latin typeface="45 Helvetica Light" pitchFamily="-110" charset="0"/>
                <a:ea typeface="Geneva" pitchFamily="-110" charset="-128"/>
                <a:cs typeface="Geneva" pitchFamily="-110" charset="-128"/>
              </a:rPr>
              <a:t>Optimization</a:t>
            </a:r>
            <a:endParaRPr kumimoji="0" lang="en-US" sz="1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sp>
        <p:nvSpPr>
          <p:cNvPr id="44" name="Rounded Rectangle 43"/>
          <p:cNvSpPr/>
          <p:nvPr/>
        </p:nvSpPr>
        <p:spPr bwMode="auto">
          <a:xfrm>
            <a:off x="990600" y="3186213"/>
            <a:ext cx="1447800" cy="31881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bg1"/>
                </a:solidFill>
                <a:effectLst/>
                <a:latin typeface="45 Helvetica Light" pitchFamily="-110" charset="0"/>
                <a:ea typeface="Geneva" pitchFamily="-110" charset="-128"/>
                <a:cs typeface="Geneva" pitchFamily="-110" charset="-128"/>
              </a:rPr>
              <a:t>Update</a:t>
            </a:r>
            <a:endParaRPr kumimoji="0" lang="en-US" sz="1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sp>
        <p:nvSpPr>
          <p:cNvPr id="49" name="Flowchart: Decision 48"/>
          <p:cNvSpPr/>
          <p:nvPr/>
        </p:nvSpPr>
        <p:spPr bwMode="auto">
          <a:xfrm>
            <a:off x="609600" y="3745560"/>
            <a:ext cx="2209800" cy="533400"/>
          </a:xfrm>
          <a:prstGeom prst="flowChartDecisi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bg1"/>
                </a:solidFill>
                <a:effectLst/>
                <a:latin typeface="45 Helvetica Light" pitchFamily="-110" charset="0"/>
                <a:ea typeface="Geneva" pitchFamily="-110" charset="-128"/>
                <a:cs typeface="Geneva" pitchFamily="-110" charset="-128"/>
              </a:rPr>
              <a:t>Termination</a:t>
            </a:r>
            <a:endParaRPr kumimoji="0" lang="en-US" sz="1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sp>
        <p:nvSpPr>
          <p:cNvPr id="53" name="TextBox 52"/>
          <p:cNvSpPr txBox="1"/>
          <p:nvPr/>
        </p:nvSpPr>
        <p:spPr>
          <a:xfrm>
            <a:off x="1257299" y="4256328"/>
            <a:ext cx="457200" cy="276999"/>
          </a:xfrm>
          <a:prstGeom prst="rect">
            <a:avLst/>
          </a:prstGeom>
          <a:noFill/>
        </p:spPr>
        <p:txBody>
          <a:bodyPr wrap="square" rtlCol="0">
            <a:spAutoFit/>
          </a:bodyPr>
          <a:lstStyle/>
          <a:p>
            <a:pPr algn="ctr"/>
            <a:r>
              <a:rPr lang="en-US" sz="1200" dirty="0" smtClean="0">
                <a:solidFill>
                  <a:srgbClr val="BB0000"/>
                </a:solidFill>
              </a:rPr>
              <a:t>Yes</a:t>
            </a:r>
            <a:endParaRPr lang="en-US" sz="1200" dirty="0">
              <a:solidFill>
                <a:srgbClr val="BB0000"/>
              </a:solidFill>
            </a:endParaRPr>
          </a:p>
        </p:txBody>
      </p:sp>
      <p:sp>
        <p:nvSpPr>
          <p:cNvPr id="54" name="Rounded Rectangle 53"/>
          <p:cNvSpPr/>
          <p:nvPr/>
        </p:nvSpPr>
        <p:spPr bwMode="auto">
          <a:xfrm>
            <a:off x="990600" y="4556460"/>
            <a:ext cx="1447800" cy="31881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bg1"/>
                </a:solidFill>
                <a:effectLst/>
                <a:latin typeface="45 Helvetica Light" pitchFamily="-110" charset="0"/>
                <a:ea typeface="Geneva" pitchFamily="-110" charset="-128"/>
                <a:cs typeface="Geneva" pitchFamily="-110" charset="-128"/>
              </a:rPr>
              <a:t>End</a:t>
            </a:r>
            <a:endParaRPr kumimoji="0" lang="en-US" sz="1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cxnSp>
        <p:nvCxnSpPr>
          <p:cNvPr id="57" name="Straight Connector 56"/>
          <p:cNvCxnSpPr>
            <a:stCxn id="49" idx="3"/>
          </p:cNvCxnSpPr>
          <p:nvPr/>
        </p:nvCxnSpPr>
        <p:spPr bwMode="auto">
          <a:xfrm flipV="1">
            <a:off x="2819400" y="4009451"/>
            <a:ext cx="762001" cy="2809"/>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59" name="Elbow Connector 58"/>
          <p:cNvCxnSpPr/>
          <p:nvPr/>
        </p:nvCxnSpPr>
        <p:spPr bwMode="auto">
          <a:xfrm rot="16200000" flipV="1">
            <a:off x="1244704" y="1672755"/>
            <a:ext cx="2806492" cy="1866900"/>
          </a:xfrm>
          <a:prstGeom prst="bentConnector3">
            <a:avLst>
              <a:gd name="adj1" fmla="val 101058"/>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62" name="Straight Arrow Connector 61"/>
          <p:cNvCxnSpPr>
            <a:stCxn id="40" idx="2"/>
            <a:endCxn id="41" idx="0"/>
          </p:cNvCxnSpPr>
          <p:nvPr/>
        </p:nvCxnSpPr>
        <p:spPr bwMode="auto">
          <a:xfrm>
            <a:off x="1714500" y="1075983"/>
            <a:ext cx="0" cy="253953"/>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65" name="Straight Arrow Connector 64"/>
          <p:cNvCxnSpPr>
            <a:stCxn id="41" idx="2"/>
            <a:endCxn id="42" idx="0"/>
          </p:cNvCxnSpPr>
          <p:nvPr/>
        </p:nvCxnSpPr>
        <p:spPr bwMode="auto">
          <a:xfrm>
            <a:off x="1714500" y="1653786"/>
            <a:ext cx="0" cy="228327"/>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68" name="Straight Arrow Connector 67"/>
          <p:cNvCxnSpPr>
            <a:stCxn id="42" idx="2"/>
            <a:endCxn id="43" idx="0"/>
          </p:cNvCxnSpPr>
          <p:nvPr/>
        </p:nvCxnSpPr>
        <p:spPr bwMode="auto">
          <a:xfrm>
            <a:off x="1714500" y="2405989"/>
            <a:ext cx="0" cy="241961"/>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71" name="Straight Arrow Connector 70"/>
          <p:cNvCxnSpPr>
            <a:stCxn id="49" idx="2"/>
            <a:endCxn id="54" idx="0"/>
          </p:cNvCxnSpPr>
          <p:nvPr/>
        </p:nvCxnSpPr>
        <p:spPr bwMode="auto">
          <a:xfrm>
            <a:off x="1714500" y="4278960"/>
            <a:ext cx="0" cy="27750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75" name="Straight Arrow Connector 74"/>
          <p:cNvCxnSpPr>
            <a:stCxn id="43" idx="2"/>
            <a:endCxn id="44" idx="0"/>
          </p:cNvCxnSpPr>
          <p:nvPr/>
        </p:nvCxnSpPr>
        <p:spPr bwMode="auto">
          <a:xfrm>
            <a:off x="1714500" y="2952750"/>
            <a:ext cx="0" cy="233463"/>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78" name="Straight Arrow Connector 77"/>
          <p:cNvCxnSpPr>
            <a:stCxn id="44" idx="2"/>
            <a:endCxn id="49" idx="0"/>
          </p:cNvCxnSpPr>
          <p:nvPr/>
        </p:nvCxnSpPr>
        <p:spPr bwMode="auto">
          <a:xfrm>
            <a:off x="1714500" y="3505030"/>
            <a:ext cx="0" cy="24053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83" name="TextBox 82">
            <a:extLst>
              <a:ext uri="{FF2B5EF4-FFF2-40B4-BE49-F238E27FC236}">
                <a16:creationId xmlns:a16="http://schemas.microsoft.com/office/drawing/2014/main" id="{C67CDF47-D842-A44B-A3E2-77417CF13E26}"/>
              </a:ext>
            </a:extLst>
          </p:cNvPr>
          <p:cNvSpPr txBox="1"/>
          <p:nvPr/>
        </p:nvSpPr>
        <p:spPr>
          <a:xfrm>
            <a:off x="4953000" y="812616"/>
            <a:ext cx="3124200" cy="400110"/>
          </a:xfrm>
          <a:prstGeom prst="rect">
            <a:avLst/>
          </a:prstGeom>
          <a:noFill/>
        </p:spPr>
        <p:txBody>
          <a:bodyPr wrap="square" rtlCol="0">
            <a:spAutoFit/>
          </a:bodyPr>
          <a:lstStyle/>
          <a:p>
            <a:pPr algn="ctr"/>
            <a:r>
              <a:rPr lang="en-US" altLang="zh-CN" sz="2000" b="1" dirty="0" smtClean="0">
                <a:solidFill>
                  <a:schemeClr val="accent1">
                    <a:lumMod val="75000"/>
                  </a:schemeClr>
                </a:solidFill>
                <a:latin typeface="Apple Braille" pitchFamily="2" charset="0"/>
                <a:cs typeface="Lucida Grande" panose="020B0600040502020204" pitchFamily="34" charset="0"/>
              </a:rPr>
              <a:t>Tools</a:t>
            </a:r>
            <a:endParaRPr lang="en-US" sz="2000" b="1" dirty="0">
              <a:solidFill>
                <a:schemeClr val="accent1">
                  <a:lumMod val="75000"/>
                </a:schemeClr>
              </a:solidFill>
              <a:latin typeface="Apple Braille" pitchFamily="2" charset="0"/>
              <a:cs typeface="Lucida Grande" panose="020B0600040502020204" pitchFamily="34" charset="0"/>
            </a:endParaRPr>
          </a:p>
        </p:txBody>
      </p:sp>
      <p:sp>
        <p:nvSpPr>
          <p:cNvPr id="84" name="TextBox 83">
            <a:extLst>
              <a:ext uri="{FF2B5EF4-FFF2-40B4-BE49-F238E27FC236}">
                <a16:creationId xmlns:a16="http://schemas.microsoft.com/office/drawing/2014/main" id="{C67CDF47-D842-A44B-A3E2-77417CF13E26}"/>
              </a:ext>
            </a:extLst>
          </p:cNvPr>
          <p:cNvSpPr txBox="1"/>
          <p:nvPr/>
        </p:nvSpPr>
        <p:spPr>
          <a:xfrm>
            <a:off x="4953000" y="1364879"/>
            <a:ext cx="3124200" cy="892552"/>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2000" dirty="0" smtClean="0">
                <a:solidFill>
                  <a:schemeClr val="accent1">
                    <a:lumMod val="75000"/>
                  </a:schemeClr>
                </a:solidFill>
                <a:latin typeface="Apple Braille" pitchFamily="2" charset="0"/>
                <a:cs typeface="Lucida Grande" panose="020B0600040502020204" pitchFamily="34" charset="0"/>
              </a:rPr>
              <a:t>ALAMO</a:t>
            </a:r>
          </a:p>
          <a:p>
            <a:pPr marL="342900" indent="-342900">
              <a:buFont typeface="Arial" panose="020B0604020202020204" pitchFamily="34" charset="0"/>
              <a:buChar char="•"/>
            </a:pPr>
            <a:r>
              <a:rPr lang="en-US" altLang="zh-CN" sz="1600" dirty="0">
                <a:solidFill>
                  <a:schemeClr val="accent1">
                    <a:lumMod val="75000"/>
                  </a:schemeClr>
                </a:solidFill>
                <a:latin typeface="Apple Braille" pitchFamily="2" charset="0"/>
                <a:cs typeface="Lucida Grande" panose="020B0600040502020204" pitchFamily="34" charset="0"/>
              </a:rPr>
              <a:t>Adaptive sampling</a:t>
            </a:r>
          </a:p>
          <a:p>
            <a:pPr marL="342900" indent="-342900">
              <a:buFont typeface="Arial" panose="020B0604020202020204" pitchFamily="34" charset="0"/>
              <a:buChar char="•"/>
            </a:pPr>
            <a:r>
              <a:rPr lang="en-US" sz="1600" dirty="0" smtClean="0">
                <a:solidFill>
                  <a:schemeClr val="accent1">
                    <a:lumMod val="75000"/>
                  </a:schemeClr>
                </a:solidFill>
                <a:latin typeface="Apple Braille" pitchFamily="2" charset="0"/>
                <a:cs typeface="Lucida Grande" panose="020B0600040502020204" pitchFamily="34" charset="0"/>
              </a:rPr>
              <a:t>Quadratic based</a:t>
            </a:r>
            <a:endParaRPr lang="en-US" sz="1600" dirty="0">
              <a:solidFill>
                <a:schemeClr val="accent1">
                  <a:lumMod val="75000"/>
                </a:schemeClr>
              </a:solidFill>
              <a:latin typeface="Apple Braille" pitchFamily="2" charset="0"/>
              <a:cs typeface="Lucida Grande" panose="020B0600040502020204" pitchFamily="34" charset="0"/>
            </a:endParaRPr>
          </a:p>
        </p:txBody>
      </p:sp>
      <p:sp>
        <p:nvSpPr>
          <p:cNvPr id="85" name="TextBox 84">
            <a:extLst>
              <a:ext uri="{FF2B5EF4-FFF2-40B4-BE49-F238E27FC236}">
                <a16:creationId xmlns:a16="http://schemas.microsoft.com/office/drawing/2014/main" id="{C67CDF47-D842-A44B-A3E2-77417CF13E26}"/>
              </a:ext>
            </a:extLst>
          </p:cNvPr>
          <p:cNvSpPr txBox="1"/>
          <p:nvPr/>
        </p:nvSpPr>
        <p:spPr>
          <a:xfrm>
            <a:off x="4953000" y="2876550"/>
            <a:ext cx="3124200" cy="89255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2000" dirty="0" smtClean="0">
                <a:solidFill>
                  <a:schemeClr val="accent1">
                    <a:lumMod val="75000"/>
                  </a:schemeClr>
                </a:solidFill>
                <a:latin typeface="Apple Braille" pitchFamily="2" charset="0"/>
                <a:cs typeface="Lucida Grande" panose="020B0600040502020204" pitchFamily="34" charset="0"/>
              </a:rPr>
              <a:t>BARON</a:t>
            </a:r>
          </a:p>
          <a:p>
            <a:pPr marL="342900" indent="-342900">
              <a:buFont typeface="Arial" panose="020B0604020202020204" pitchFamily="34" charset="0"/>
              <a:buChar char="•"/>
            </a:pPr>
            <a:r>
              <a:rPr lang="en-US" sz="1600" dirty="0">
                <a:solidFill>
                  <a:schemeClr val="accent1">
                    <a:lumMod val="75000"/>
                  </a:schemeClr>
                </a:solidFill>
                <a:latin typeface="Apple Braille" pitchFamily="2" charset="0"/>
                <a:cs typeface="Lucida Grande" panose="020B0600040502020204" pitchFamily="34" charset="0"/>
              </a:rPr>
              <a:t>Mixed-Integer nonlinear optimization </a:t>
            </a:r>
            <a:r>
              <a:rPr lang="en-US" sz="1600" dirty="0" smtClean="0">
                <a:solidFill>
                  <a:schemeClr val="accent1">
                    <a:lumMod val="75000"/>
                  </a:schemeClr>
                </a:solidFill>
                <a:latin typeface="Apple Braille" pitchFamily="2" charset="0"/>
                <a:cs typeface="Lucida Grande" panose="020B0600040502020204" pitchFamily="34" charset="0"/>
              </a:rPr>
              <a:t>solver</a:t>
            </a:r>
            <a:endParaRPr lang="en-US" dirty="0">
              <a:solidFill>
                <a:schemeClr val="accent1">
                  <a:lumMod val="75000"/>
                </a:schemeClr>
              </a:solidFill>
              <a:latin typeface="Apple Braille" pitchFamily="2" charset="0"/>
              <a:cs typeface="Lucida Grande" panose="020B0600040502020204" pitchFamily="34" charset="0"/>
            </a:endParaRPr>
          </a:p>
        </p:txBody>
      </p:sp>
      <p:cxnSp>
        <p:nvCxnSpPr>
          <p:cNvPr id="91" name="Elbow Connector 90"/>
          <p:cNvCxnSpPr>
            <a:stCxn id="42" idx="3"/>
            <a:endCxn id="84" idx="1"/>
          </p:cNvCxnSpPr>
          <p:nvPr/>
        </p:nvCxnSpPr>
        <p:spPr bwMode="auto">
          <a:xfrm flipV="1">
            <a:off x="2438400" y="1811155"/>
            <a:ext cx="2514600" cy="332896"/>
          </a:xfrm>
          <a:prstGeom prst="bentConnector3">
            <a:avLst>
              <a:gd name="adj1" fmla="val 13658"/>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cxnSp>
        <p:nvCxnSpPr>
          <p:cNvPr id="93" name="Elbow Connector 92"/>
          <p:cNvCxnSpPr>
            <a:stCxn id="43" idx="3"/>
            <a:endCxn id="85" idx="1"/>
          </p:cNvCxnSpPr>
          <p:nvPr/>
        </p:nvCxnSpPr>
        <p:spPr bwMode="auto">
          <a:xfrm>
            <a:off x="2438400" y="2800350"/>
            <a:ext cx="2514600" cy="522476"/>
          </a:xfrm>
          <a:prstGeom prst="bentConnector3">
            <a:avLst>
              <a:gd name="adj1" fmla="val 16716"/>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sp>
        <p:nvSpPr>
          <p:cNvPr id="98" name="TextBox 97"/>
          <p:cNvSpPr txBox="1"/>
          <p:nvPr/>
        </p:nvSpPr>
        <p:spPr>
          <a:xfrm>
            <a:off x="2971800" y="3769102"/>
            <a:ext cx="457200" cy="276999"/>
          </a:xfrm>
          <a:prstGeom prst="rect">
            <a:avLst/>
          </a:prstGeom>
          <a:noFill/>
        </p:spPr>
        <p:txBody>
          <a:bodyPr wrap="square" rtlCol="0">
            <a:spAutoFit/>
          </a:bodyPr>
          <a:lstStyle/>
          <a:p>
            <a:pPr algn="ctr"/>
            <a:r>
              <a:rPr lang="en-US" sz="1200" dirty="0" smtClean="0">
                <a:solidFill>
                  <a:srgbClr val="BB0000"/>
                </a:solidFill>
              </a:rPr>
              <a:t>No</a:t>
            </a:r>
            <a:endParaRPr lang="en-US" sz="1200" dirty="0">
              <a:solidFill>
                <a:srgbClr val="BB0000"/>
              </a:solidFill>
            </a:endParaRPr>
          </a:p>
        </p:txBody>
      </p:sp>
      <p:sp>
        <p:nvSpPr>
          <p:cNvPr id="29" name="Rounded Rectangle 28"/>
          <p:cNvSpPr/>
          <p:nvPr/>
        </p:nvSpPr>
        <p:spPr bwMode="auto">
          <a:xfrm>
            <a:off x="2857502" y="2327955"/>
            <a:ext cx="1447800" cy="31881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bg1"/>
                </a:solidFill>
                <a:latin typeface="45 Helvetica Light" pitchFamily="-110" charset="0"/>
                <a:ea typeface="Geneva" pitchFamily="-110" charset="-128"/>
                <a:cs typeface="Geneva" pitchFamily="-110" charset="-128"/>
              </a:rPr>
              <a:t>Modification</a:t>
            </a:r>
            <a:endParaRPr kumimoji="0" lang="en-US" sz="1400" b="0" i="0" u="none" strike="noStrike" cap="none" normalizeH="0" baseline="0" dirty="0">
              <a:ln>
                <a:noFill/>
              </a:ln>
              <a:solidFill>
                <a:schemeClr val="bg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626311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3886200" cy="457200"/>
          </a:xfrm>
          <a:prstGeom prst="rect">
            <a:avLst/>
          </a:prstGeom>
          <a:noFill/>
        </p:spPr>
        <p:txBody>
          <a:bodyPr wrap="square" rtlCol="0">
            <a:spAutoFit/>
          </a:bodyPr>
          <a:lstStyle/>
          <a:p>
            <a:r>
              <a:rPr lang="en-US" b="1" dirty="0">
                <a:solidFill>
                  <a:schemeClr val="accent1">
                    <a:lumMod val="75000"/>
                  </a:schemeClr>
                </a:solidFill>
                <a:latin typeface="Apple Braille" pitchFamily="2" charset="0"/>
                <a:cs typeface="Lucida Grande" panose="020B0600040502020204" pitchFamily="34" charset="0"/>
              </a:rPr>
              <a:t>Proposed Algorithm</a:t>
            </a: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4" name="TextBox 3">
            <a:extLst>
              <a:ext uri="{FF2B5EF4-FFF2-40B4-BE49-F238E27FC236}">
                <a16:creationId xmlns:a16="http://schemas.microsoft.com/office/drawing/2014/main" id="{C67CDF47-D842-A44B-A3E2-77417CF13E26}"/>
              </a:ext>
            </a:extLst>
          </p:cNvPr>
          <p:cNvSpPr txBox="1"/>
          <p:nvPr/>
        </p:nvSpPr>
        <p:spPr>
          <a:xfrm>
            <a:off x="685800" y="920628"/>
            <a:ext cx="5715000" cy="400110"/>
          </a:xfrm>
          <a:prstGeom prst="rect">
            <a:avLst/>
          </a:prstGeom>
          <a:noFill/>
        </p:spPr>
        <p:txBody>
          <a:bodyPr wrap="square" rtlCol="0">
            <a:spAutoFit/>
          </a:bodyPr>
          <a:lstStyle/>
          <a:p>
            <a:r>
              <a:rPr lang="en-US" altLang="zh-CN" sz="2000" b="1" dirty="0" smtClean="0">
                <a:solidFill>
                  <a:schemeClr val="accent1">
                    <a:lumMod val="75000"/>
                  </a:schemeClr>
                </a:solidFill>
                <a:latin typeface="Apple Braille" pitchFamily="2" charset="0"/>
                <a:cs typeface="Lucida Grande" panose="020B0600040502020204" pitchFamily="34" charset="0"/>
              </a:rPr>
              <a:t>Cyclic Coordinate Descent – update scheme</a:t>
            </a:r>
            <a:endParaRPr lang="en-US" sz="2000" b="1" dirty="0">
              <a:solidFill>
                <a:schemeClr val="accent1">
                  <a:lumMod val="75000"/>
                </a:schemeClr>
              </a:solidFill>
              <a:latin typeface="Apple Braille" pitchFamily="2" charset="0"/>
              <a:cs typeface="Lucida Grande" panose="020B0600040502020204" pitchFamily="34"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63" t="7407" r="6666" b="4444"/>
          <a:stretch/>
        </p:blipFill>
        <p:spPr>
          <a:xfrm>
            <a:off x="457200" y="1320738"/>
            <a:ext cx="2971800" cy="2898723"/>
          </a:xfrm>
          <a:prstGeom prst="rect">
            <a:avLst/>
          </a:prstGeom>
        </p:spPr>
      </p:pic>
      <p:pic>
        <p:nvPicPr>
          <p:cNvPr id="7" name="Picture 6" descr="Screen Clipping"/>
          <p:cNvPicPr>
            <a:picLocks noChangeAspect="1"/>
          </p:cNvPicPr>
          <p:nvPr/>
        </p:nvPicPr>
        <p:blipFill rotWithShape="1">
          <a:blip r:embed="rId4">
            <a:extLst>
              <a:ext uri="{28A0092B-C50C-407E-A947-70E740481C1C}">
                <a14:useLocalDpi xmlns:a14="http://schemas.microsoft.com/office/drawing/2010/main" val="0"/>
              </a:ext>
            </a:extLst>
          </a:blip>
          <a:srcRect t="10117" r="37415"/>
          <a:stretch/>
        </p:blipFill>
        <p:spPr>
          <a:xfrm>
            <a:off x="3735639" y="1581150"/>
            <a:ext cx="3998661" cy="2488139"/>
          </a:xfrm>
          <a:prstGeom prst="rect">
            <a:avLst/>
          </a:prstGeom>
        </p:spPr>
      </p:pic>
    </p:spTree>
    <p:extLst>
      <p:ext uri="{BB962C8B-B14F-4D97-AF65-F5344CB8AC3E}">
        <p14:creationId xmlns:p14="http://schemas.microsoft.com/office/powerpoint/2010/main" val="2287758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3886200" cy="457200"/>
          </a:xfrm>
          <a:prstGeom prst="rect">
            <a:avLst/>
          </a:prstGeom>
          <a:noFill/>
        </p:spPr>
        <p:txBody>
          <a:bodyPr wrap="square" rtlCol="0">
            <a:spAutoFit/>
          </a:bodyPr>
          <a:lstStyle/>
          <a:p>
            <a:r>
              <a:rPr lang="en-US" b="1" dirty="0">
                <a:solidFill>
                  <a:schemeClr val="accent1">
                    <a:lumMod val="75000"/>
                  </a:schemeClr>
                </a:solidFill>
                <a:latin typeface="Apple Braille" pitchFamily="2" charset="0"/>
                <a:cs typeface="Lucida Grande" panose="020B0600040502020204" pitchFamily="34" charset="0"/>
              </a:rPr>
              <a:t>Proposed Algorithm</a:t>
            </a: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4" name="TextBox 3">
            <a:extLst>
              <a:ext uri="{FF2B5EF4-FFF2-40B4-BE49-F238E27FC236}">
                <a16:creationId xmlns:a16="http://schemas.microsoft.com/office/drawing/2014/main" id="{C67CDF47-D842-A44B-A3E2-77417CF13E26}"/>
              </a:ext>
            </a:extLst>
          </p:cNvPr>
          <p:cNvSpPr txBox="1"/>
          <p:nvPr/>
        </p:nvSpPr>
        <p:spPr>
          <a:xfrm>
            <a:off x="2901949" y="768228"/>
            <a:ext cx="3124200" cy="400110"/>
          </a:xfrm>
          <a:prstGeom prst="rect">
            <a:avLst/>
          </a:prstGeom>
          <a:noFill/>
        </p:spPr>
        <p:txBody>
          <a:bodyPr wrap="square" rtlCol="0">
            <a:spAutoFit/>
          </a:bodyPr>
          <a:lstStyle/>
          <a:p>
            <a:pPr algn="ctr"/>
            <a:r>
              <a:rPr lang="en-US" altLang="zh-CN" sz="2000" b="1" dirty="0" smtClean="0">
                <a:solidFill>
                  <a:schemeClr val="accent1">
                    <a:lumMod val="75000"/>
                  </a:schemeClr>
                </a:solidFill>
                <a:latin typeface="Apple Braille" pitchFamily="2" charset="0"/>
                <a:cs typeface="Lucida Grande" panose="020B0600040502020204" pitchFamily="34" charset="0"/>
              </a:rPr>
              <a:t>Sampling Methods</a:t>
            </a:r>
            <a:endParaRPr lang="en-US" sz="2000" b="1" dirty="0">
              <a:solidFill>
                <a:schemeClr val="accent1">
                  <a:lumMod val="75000"/>
                </a:schemeClr>
              </a:solidFill>
              <a:latin typeface="Apple Braille" pitchFamily="2" charset="0"/>
              <a:cs typeface="Lucida Grande" panose="020B06000405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898" y="2079935"/>
            <a:ext cx="4144302" cy="2759152"/>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95374149"/>
              </p:ext>
            </p:extLst>
          </p:nvPr>
        </p:nvGraphicFramePr>
        <p:xfrm>
          <a:off x="2022475" y="1291257"/>
          <a:ext cx="4883148" cy="823626"/>
        </p:xfrm>
        <a:graphic>
          <a:graphicData uri="http://schemas.openxmlformats.org/drawingml/2006/table">
            <a:tbl>
              <a:tblPr firstRow="1" bandRow="1">
                <a:tableStyleId>{5C22544A-7EE6-4342-B048-85BDC9FD1C3A}</a:tableStyleId>
              </a:tblPr>
              <a:tblGrid>
                <a:gridCol w="1627716">
                  <a:extLst>
                    <a:ext uri="{9D8B030D-6E8A-4147-A177-3AD203B41FA5}">
                      <a16:colId xmlns:a16="http://schemas.microsoft.com/office/drawing/2014/main" val="4134554255"/>
                    </a:ext>
                  </a:extLst>
                </a:gridCol>
                <a:gridCol w="1627716">
                  <a:extLst>
                    <a:ext uri="{9D8B030D-6E8A-4147-A177-3AD203B41FA5}">
                      <a16:colId xmlns:a16="http://schemas.microsoft.com/office/drawing/2014/main" val="1496421844"/>
                    </a:ext>
                  </a:extLst>
                </a:gridCol>
                <a:gridCol w="1627716">
                  <a:extLst>
                    <a:ext uri="{9D8B030D-6E8A-4147-A177-3AD203B41FA5}">
                      <a16:colId xmlns:a16="http://schemas.microsoft.com/office/drawing/2014/main" val="1771330406"/>
                    </a:ext>
                  </a:extLst>
                </a:gridCol>
              </a:tblGrid>
              <a:tr h="396906">
                <a:tc>
                  <a:txBody>
                    <a:bodyPr/>
                    <a:lstStyle/>
                    <a:p>
                      <a:pPr algn="ctr"/>
                      <a:r>
                        <a:rPr lang="en-US" sz="1100" dirty="0" smtClean="0"/>
                        <a:t>Python random</a:t>
                      </a:r>
                      <a:endParaRPr lang="en-US" sz="1100" dirty="0"/>
                    </a:p>
                  </a:txBody>
                  <a:tcPr anchor="ctr"/>
                </a:tc>
                <a:tc>
                  <a:txBody>
                    <a:bodyPr/>
                    <a:lstStyle/>
                    <a:p>
                      <a:pPr algn="ctr"/>
                      <a:r>
                        <a:rPr lang="en-US" sz="1100" dirty="0" err="1" smtClean="0"/>
                        <a:t>Halton</a:t>
                      </a:r>
                      <a:r>
                        <a:rPr lang="en-US" sz="1100" dirty="0" smtClean="0"/>
                        <a:t> </a:t>
                      </a:r>
                      <a:r>
                        <a:rPr lang="en-US" altLang="zh-CN" sz="1100" dirty="0" smtClean="0"/>
                        <a:t>sequence</a:t>
                      </a:r>
                      <a:endParaRPr lang="en-US" sz="1100" dirty="0"/>
                    </a:p>
                  </a:txBody>
                  <a:tcPr anchor="ctr"/>
                </a:tc>
                <a:tc>
                  <a:txBody>
                    <a:bodyPr/>
                    <a:lstStyle/>
                    <a:p>
                      <a:pPr algn="ctr"/>
                      <a:r>
                        <a:rPr lang="en-US" sz="1100" dirty="0" smtClean="0"/>
                        <a:t>Latin square</a:t>
                      </a:r>
                      <a:endParaRPr lang="en-US" sz="1100" dirty="0"/>
                    </a:p>
                  </a:txBody>
                  <a:tcPr anchor="ctr"/>
                </a:tc>
                <a:extLst>
                  <a:ext uri="{0D108BD9-81ED-4DB2-BD59-A6C34878D82A}">
                    <a16:rowId xmlns:a16="http://schemas.microsoft.com/office/drawing/2014/main" val="2258683040"/>
                  </a:ext>
                </a:extLst>
              </a:tr>
              <a:tr h="396906">
                <a:tc>
                  <a:txBody>
                    <a:bodyPr/>
                    <a:lstStyle/>
                    <a:p>
                      <a:pPr algn="ctr"/>
                      <a:r>
                        <a:rPr lang="en-US" sz="1100" dirty="0" smtClean="0"/>
                        <a:t>Van</a:t>
                      </a:r>
                      <a:r>
                        <a:rPr lang="en-US" sz="1100" baseline="0" dirty="0" smtClean="0"/>
                        <a:t> Der </a:t>
                      </a:r>
                      <a:r>
                        <a:rPr lang="en-US" sz="1100" baseline="0" dirty="0" err="1" smtClean="0"/>
                        <a:t>Corput</a:t>
                      </a:r>
                      <a:r>
                        <a:rPr lang="en-US" sz="1100" baseline="0" dirty="0" smtClean="0"/>
                        <a:t> </a:t>
                      </a:r>
                      <a:r>
                        <a:rPr lang="en-US" altLang="zh-CN" sz="1100" dirty="0" smtClean="0"/>
                        <a:t>sequence</a:t>
                      </a:r>
                      <a:endParaRPr lang="en-US" sz="1100" dirty="0"/>
                    </a:p>
                  </a:txBody>
                  <a:tcPr anchor="ctr"/>
                </a:tc>
                <a:tc>
                  <a:txBody>
                    <a:bodyPr/>
                    <a:lstStyle/>
                    <a:p>
                      <a:pPr algn="ctr"/>
                      <a:r>
                        <a:rPr lang="en-US" sz="1100" dirty="0" err="1" smtClean="0"/>
                        <a:t>Hammersly</a:t>
                      </a:r>
                      <a:r>
                        <a:rPr lang="en-US" sz="1100" dirty="0" smtClean="0"/>
                        <a:t> </a:t>
                      </a:r>
                      <a:r>
                        <a:rPr lang="en-US" altLang="zh-CN" sz="1100" dirty="0" smtClean="0"/>
                        <a:t>sequence</a:t>
                      </a:r>
                      <a:endParaRPr lang="en-US" sz="1100" dirty="0"/>
                    </a:p>
                  </a:txBody>
                  <a:tcPr anchor="ctr"/>
                </a:tc>
                <a:tc>
                  <a:txBody>
                    <a:bodyPr/>
                    <a:lstStyle/>
                    <a:p>
                      <a:pPr algn="ctr"/>
                      <a:r>
                        <a:rPr lang="en-US" sz="1100" dirty="0" err="1" smtClean="0"/>
                        <a:t>Sobol</a:t>
                      </a:r>
                      <a:r>
                        <a:rPr lang="en-US" sz="1100" dirty="0" smtClean="0"/>
                        <a:t> </a:t>
                      </a:r>
                      <a:r>
                        <a:rPr lang="en-US" altLang="zh-CN" sz="1100" dirty="0" smtClean="0"/>
                        <a:t>sequence</a:t>
                      </a:r>
                      <a:endParaRPr lang="en-US" sz="1100" dirty="0"/>
                    </a:p>
                  </a:txBody>
                  <a:tcPr anchor="ctr"/>
                </a:tc>
                <a:extLst>
                  <a:ext uri="{0D108BD9-81ED-4DB2-BD59-A6C34878D82A}">
                    <a16:rowId xmlns:a16="http://schemas.microsoft.com/office/drawing/2014/main" val="3158961015"/>
                  </a:ext>
                </a:extLst>
              </a:tr>
            </a:tbl>
          </a:graphicData>
        </a:graphic>
      </p:graphicFrame>
    </p:spTree>
    <p:extLst>
      <p:ext uri="{BB962C8B-B14F-4D97-AF65-F5344CB8AC3E}">
        <p14:creationId xmlns:p14="http://schemas.microsoft.com/office/powerpoint/2010/main" val="26723654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3886200" cy="457200"/>
          </a:xfrm>
          <a:prstGeom prst="rect">
            <a:avLst/>
          </a:prstGeom>
          <a:noFill/>
        </p:spPr>
        <p:txBody>
          <a:bodyPr wrap="square" rtlCol="0">
            <a:spAutoFit/>
          </a:bodyPr>
          <a:lstStyle/>
          <a:p>
            <a:r>
              <a:rPr lang="en-US" b="1" dirty="0" smtClean="0">
                <a:solidFill>
                  <a:schemeClr val="accent1">
                    <a:lumMod val="75000"/>
                  </a:schemeClr>
                </a:solidFill>
                <a:latin typeface="Apple Braille" pitchFamily="2" charset="0"/>
                <a:cs typeface="Lucida Grande" panose="020B0600040502020204" pitchFamily="34" charset="0"/>
              </a:rPr>
              <a:t>Problem Statement</a:t>
            </a:r>
            <a:endParaRPr lang="en-US" b="1" dirty="0">
              <a:solidFill>
                <a:schemeClr val="accent1">
                  <a:lumMod val="75000"/>
                </a:schemeClr>
              </a:solidFill>
              <a:latin typeface="Apple Braille" pitchFamily="2" charset="0"/>
              <a:cs typeface="Lucida Grande" panose="020B0600040502020204" pitchFamily="34" charset="0"/>
            </a:endParaRP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4" name="TextBox 3">
            <a:extLst>
              <a:ext uri="{FF2B5EF4-FFF2-40B4-BE49-F238E27FC236}">
                <a16:creationId xmlns:a16="http://schemas.microsoft.com/office/drawing/2014/main" id="{C67CDF47-D842-A44B-A3E2-77417CF13E26}"/>
              </a:ext>
            </a:extLst>
          </p:cNvPr>
          <p:cNvSpPr txBox="1"/>
          <p:nvPr/>
        </p:nvSpPr>
        <p:spPr>
          <a:xfrm>
            <a:off x="2705100" y="770584"/>
            <a:ext cx="3124200" cy="400110"/>
          </a:xfrm>
          <a:prstGeom prst="rect">
            <a:avLst/>
          </a:prstGeom>
          <a:noFill/>
        </p:spPr>
        <p:txBody>
          <a:bodyPr wrap="square" rtlCol="0">
            <a:spAutoFit/>
          </a:bodyPr>
          <a:lstStyle/>
          <a:p>
            <a:pPr algn="ctr"/>
            <a:r>
              <a:rPr lang="en-US" altLang="zh-CN" sz="2000" b="1" dirty="0" smtClean="0">
                <a:solidFill>
                  <a:schemeClr val="accent1">
                    <a:lumMod val="75000"/>
                  </a:schemeClr>
                </a:solidFill>
                <a:latin typeface="Apple Braille" pitchFamily="2" charset="0"/>
                <a:cs typeface="Lucida Grande" panose="020B0600040502020204" pitchFamily="34" charset="0"/>
              </a:rPr>
              <a:t>100 Black box models</a:t>
            </a:r>
            <a:endParaRPr lang="en-US" sz="2000" b="1" dirty="0">
              <a:solidFill>
                <a:schemeClr val="accent1">
                  <a:lumMod val="75000"/>
                </a:schemeClr>
              </a:solidFill>
              <a:latin typeface="Apple Braille" pitchFamily="2" charset="0"/>
              <a:cs typeface="Lucida Grande" panose="020B06000405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566133090"/>
              </p:ext>
            </p:extLst>
          </p:nvPr>
        </p:nvGraphicFramePr>
        <p:xfrm>
          <a:off x="1828800" y="1123950"/>
          <a:ext cx="4876800" cy="1356360"/>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89401656"/>
                    </a:ext>
                  </a:extLst>
                </a:gridCol>
                <a:gridCol w="711200">
                  <a:extLst>
                    <a:ext uri="{9D8B030D-6E8A-4147-A177-3AD203B41FA5}">
                      <a16:colId xmlns:a16="http://schemas.microsoft.com/office/drawing/2014/main" val="3925034999"/>
                    </a:ext>
                  </a:extLst>
                </a:gridCol>
                <a:gridCol w="914400">
                  <a:extLst>
                    <a:ext uri="{9D8B030D-6E8A-4147-A177-3AD203B41FA5}">
                      <a16:colId xmlns:a16="http://schemas.microsoft.com/office/drawing/2014/main" val="2438040096"/>
                    </a:ext>
                  </a:extLst>
                </a:gridCol>
                <a:gridCol w="762000">
                  <a:extLst>
                    <a:ext uri="{9D8B030D-6E8A-4147-A177-3AD203B41FA5}">
                      <a16:colId xmlns:a16="http://schemas.microsoft.com/office/drawing/2014/main" val="2992379276"/>
                    </a:ext>
                  </a:extLst>
                </a:gridCol>
                <a:gridCol w="914400">
                  <a:extLst>
                    <a:ext uri="{9D8B030D-6E8A-4147-A177-3AD203B41FA5}">
                      <a16:colId xmlns:a16="http://schemas.microsoft.com/office/drawing/2014/main" val="4024767775"/>
                    </a:ext>
                  </a:extLst>
                </a:gridCol>
                <a:gridCol w="685800">
                  <a:extLst>
                    <a:ext uri="{9D8B030D-6E8A-4147-A177-3AD203B41FA5}">
                      <a16:colId xmlns:a16="http://schemas.microsoft.com/office/drawing/2014/main" val="3850464"/>
                    </a:ext>
                  </a:extLst>
                </a:gridCol>
              </a:tblGrid>
              <a:tr h="196912">
                <a:tc rowSpan="2">
                  <a:txBody>
                    <a:bodyPr/>
                    <a:lstStyle/>
                    <a:p>
                      <a:pPr algn="ctr"/>
                      <a:r>
                        <a:rPr lang="en-US" sz="1200" dirty="0" smtClean="0"/>
                        <a:t>Variables</a:t>
                      </a:r>
                      <a:endParaRPr lang="en-US" sz="1200" dirty="0"/>
                    </a:p>
                  </a:txBody>
                  <a:tcPr anchor="ctr"/>
                </a:tc>
                <a:tc gridSpan="2">
                  <a:txBody>
                    <a:bodyPr/>
                    <a:lstStyle/>
                    <a:p>
                      <a:pPr algn="ctr"/>
                      <a:r>
                        <a:rPr lang="en-US" sz="1200" dirty="0" smtClean="0"/>
                        <a:t>smoothness</a:t>
                      </a:r>
                      <a:endParaRPr lang="en-US" sz="1200" dirty="0"/>
                    </a:p>
                  </a:txBody>
                  <a:tcPr anchor="ctr"/>
                </a:tc>
                <a:tc hMerge="1">
                  <a:txBody>
                    <a:bodyPr/>
                    <a:lstStyle/>
                    <a:p>
                      <a:endParaRPr lang="en-US" sz="1200" dirty="0"/>
                    </a:p>
                  </a:txBody>
                  <a:tcPr/>
                </a:tc>
                <a:tc gridSpan="2">
                  <a:txBody>
                    <a:bodyPr/>
                    <a:lstStyle/>
                    <a:p>
                      <a:pPr algn="ctr"/>
                      <a:r>
                        <a:rPr lang="en-US" sz="1200" dirty="0" smtClean="0"/>
                        <a:t>Convexity</a:t>
                      </a:r>
                      <a:endParaRPr lang="en-US" sz="1200" dirty="0"/>
                    </a:p>
                  </a:txBody>
                  <a:tcPr anchor="ctr"/>
                </a:tc>
                <a:tc hMerge="1">
                  <a:txBody>
                    <a:bodyPr/>
                    <a:lstStyle/>
                    <a:p>
                      <a:endParaRPr lang="en-US" sz="1200" dirty="0"/>
                    </a:p>
                  </a:txBody>
                  <a:tcPr/>
                </a:tc>
                <a:tc rowSpan="2">
                  <a:txBody>
                    <a:bodyPr/>
                    <a:lstStyle/>
                    <a:p>
                      <a:pPr algn="ctr"/>
                      <a:r>
                        <a:rPr lang="en-US" sz="1200" dirty="0" smtClean="0"/>
                        <a:t>total</a:t>
                      </a:r>
                      <a:endParaRPr lang="en-US" sz="1200" dirty="0"/>
                    </a:p>
                  </a:txBody>
                  <a:tcPr anchor="ctr"/>
                </a:tc>
                <a:extLst>
                  <a:ext uri="{0D108BD9-81ED-4DB2-BD59-A6C34878D82A}">
                    <a16:rowId xmlns:a16="http://schemas.microsoft.com/office/drawing/2014/main" val="675413871"/>
                  </a:ext>
                </a:extLst>
              </a:tr>
              <a:tr h="196912">
                <a:tc vMerge="1">
                  <a:txBody>
                    <a:bodyPr/>
                    <a:lstStyle/>
                    <a:p>
                      <a:endParaRPr lang="en-US" dirty="0"/>
                    </a:p>
                  </a:txBody>
                  <a:tcPr/>
                </a:tc>
                <a:tc>
                  <a:txBody>
                    <a:bodyPr/>
                    <a:lstStyle/>
                    <a:p>
                      <a:pPr algn="ctr"/>
                      <a:r>
                        <a:rPr lang="en-US" sz="1100" dirty="0" smtClean="0"/>
                        <a:t>Smooth</a:t>
                      </a:r>
                      <a:endParaRPr lang="en-US" sz="1100" dirty="0"/>
                    </a:p>
                  </a:txBody>
                  <a:tcPr anchor="ctr"/>
                </a:tc>
                <a:tc>
                  <a:txBody>
                    <a:bodyPr/>
                    <a:lstStyle/>
                    <a:p>
                      <a:pPr algn="ctr"/>
                      <a:r>
                        <a:rPr lang="en-US" sz="1100" dirty="0" err="1" smtClean="0"/>
                        <a:t>Nonsmooth</a:t>
                      </a:r>
                      <a:endParaRPr lang="en-US" sz="1100" dirty="0"/>
                    </a:p>
                  </a:txBody>
                  <a:tcPr anchor="ctr"/>
                </a:tc>
                <a:tc>
                  <a:txBody>
                    <a:bodyPr/>
                    <a:lstStyle/>
                    <a:p>
                      <a:pPr algn="ctr"/>
                      <a:r>
                        <a:rPr lang="en-US" sz="1100" dirty="0" smtClean="0"/>
                        <a:t>Convex</a:t>
                      </a:r>
                      <a:endParaRPr lang="en-US" sz="1100" dirty="0"/>
                    </a:p>
                  </a:txBody>
                  <a:tcPr anchor="ctr"/>
                </a:tc>
                <a:tc>
                  <a:txBody>
                    <a:bodyPr/>
                    <a:lstStyle/>
                    <a:p>
                      <a:pPr algn="ctr"/>
                      <a:r>
                        <a:rPr lang="en-US" sz="1100" dirty="0" smtClean="0"/>
                        <a:t>Nonconvex</a:t>
                      </a:r>
                      <a:endParaRPr lang="en-US" sz="1100" dirty="0"/>
                    </a:p>
                  </a:txBody>
                  <a:tcPr anchor="ctr"/>
                </a:tc>
                <a:tc vMerge="1">
                  <a:txBody>
                    <a:bodyPr/>
                    <a:lstStyle/>
                    <a:p>
                      <a:endParaRPr lang="en-US" dirty="0"/>
                    </a:p>
                  </a:txBody>
                  <a:tcPr/>
                </a:tc>
                <a:extLst>
                  <a:ext uri="{0D108BD9-81ED-4DB2-BD59-A6C34878D82A}">
                    <a16:rowId xmlns:a16="http://schemas.microsoft.com/office/drawing/2014/main" val="3586145867"/>
                  </a:ext>
                </a:extLst>
              </a:tr>
              <a:tr h="196912">
                <a:tc>
                  <a:txBody>
                    <a:bodyPr/>
                    <a:lstStyle/>
                    <a:p>
                      <a:pPr algn="ctr"/>
                      <a:r>
                        <a:rPr lang="en-US" sz="1200" dirty="0" smtClean="0"/>
                        <a:t>1-10</a:t>
                      </a:r>
                      <a:endParaRPr lang="en-US" sz="1200" dirty="0"/>
                    </a:p>
                  </a:txBody>
                  <a:tcPr anchor="ctr"/>
                </a:tc>
                <a:tc>
                  <a:txBody>
                    <a:bodyPr/>
                    <a:lstStyle/>
                    <a:p>
                      <a:pPr algn="ctr"/>
                      <a:r>
                        <a:rPr lang="en-US" sz="1200" dirty="0" smtClean="0"/>
                        <a:t>36</a:t>
                      </a:r>
                      <a:endParaRPr lang="en-US" sz="1200" dirty="0"/>
                    </a:p>
                  </a:txBody>
                  <a:tcPr anchor="ctr"/>
                </a:tc>
                <a:tc>
                  <a:txBody>
                    <a:bodyPr/>
                    <a:lstStyle/>
                    <a:p>
                      <a:pPr algn="ctr"/>
                      <a:r>
                        <a:rPr lang="en-US" sz="1200" dirty="0" smtClean="0"/>
                        <a:t>37</a:t>
                      </a:r>
                      <a:endParaRPr lang="en-US" sz="1200" dirty="0"/>
                    </a:p>
                  </a:txBody>
                  <a:tcPr anchor="ctr"/>
                </a:tc>
                <a:tc>
                  <a:txBody>
                    <a:bodyPr/>
                    <a:lstStyle/>
                    <a:p>
                      <a:pPr algn="ctr"/>
                      <a:r>
                        <a:rPr lang="en-US" sz="1200" dirty="0" smtClean="0"/>
                        <a:t>28</a:t>
                      </a:r>
                      <a:endParaRPr lang="en-US" sz="1200" dirty="0"/>
                    </a:p>
                  </a:txBody>
                  <a:tcPr anchor="ctr"/>
                </a:tc>
                <a:tc>
                  <a:txBody>
                    <a:bodyPr/>
                    <a:lstStyle/>
                    <a:p>
                      <a:pPr algn="ctr"/>
                      <a:r>
                        <a:rPr lang="en-US" sz="1200" dirty="0" smtClean="0"/>
                        <a:t>45</a:t>
                      </a:r>
                      <a:endParaRPr lang="en-US" sz="1200" dirty="0"/>
                    </a:p>
                  </a:txBody>
                  <a:tcPr anchor="ctr"/>
                </a:tc>
                <a:tc>
                  <a:txBody>
                    <a:bodyPr/>
                    <a:lstStyle/>
                    <a:p>
                      <a:pPr algn="ctr"/>
                      <a:r>
                        <a:rPr lang="en-US" sz="1200" dirty="0" smtClean="0"/>
                        <a:t>73</a:t>
                      </a:r>
                      <a:endParaRPr lang="en-US" sz="1200" dirty="0"/>
                    </a:p>
                  </a:txBody>
                  <a:tcPr anchor="ctr"/>
                </a:tc>
                <a:extLst>
                  <a:ext uri="{0D108BD9-81ED-4DB2-BD59-A6C34878D82A}">
                    <a16:rowId xmlns:a16="http://schemas.microsoft.com/office/drawing/2014/main" val="2134006050"/>
                  </a:ext>
                </a:extLst>
              </a:tr>
              <a:tr h="196912">
                <a:tc>
                  <a:txBody>
                    <a:bodyPr/>
                    <a:lstStyle/>
                    <a:p>
                      <a:pPr algn="ctr"/>
                      <a:r>
                        <a:rPr lang="en-US" sz="1200" dirty="0" smtClean="0"/>
                        <a:t>10-50</a:t>
                      </a:r>
                      <a:endParaRPr lang="en-US" sz="1200" dirty="0"/>
                    </a:p>
                  </a:txBody>
                  <a:tcPr anchor="ctr"/>
                </a:tc>
                <a:tc>
                  <a:txBody>
                    <a:bodyPr/>
                    <a:lstStyle/>
                    <a:p>
                      <a:pPr algn="ctr"/>
                      <a:r>
                        <a:rPr lang="en-US" sz="1200" dirty="0" smtClean="0"/>
                        <a:t>11</a:t>
                      </a:r>
                      <a:endParaRPr lang="en-US" sz="1200" dirty="0"/>
                    </a:p>
                  </a:txBody>
                  <a:tcPr anchor="ctr"/>
                </a:tc>
                <a:tc>
                  <a:txBody>
                    <a:bodyPr/>
                    <a:lstStyle/>
                    <a:p>
                      <a:pPr algn="ctr"/>
                      <a:r>
                        <a:rPr lang="en-US" sz="1200" dirty="0" smtClean="0"/>
                        <a:t>12</a:t>
                      </a:r>
                      <a:endParaRPr lang="en-US" sz="1200" dirty="0"/>
                    </a:p>
                  </a:txBody>
                  <a:tcPr anchor="ctr"/>
                </a:tc>
                <a:tc>
                  <a:txBody>
                    <a:bodyPr/>
                    <a:lstStyle/>
                    <a:p>
                      <a:pPr algn="ctr"/>
                      <a:r>
                        <a:rPr lang="en-US" sz="1200" dirty="0" smtClean="0"/>
                        <a:t>18</a:t>
                      </a:r>
                      <a:endParaRPr lang="en-US" sz="1200" dirty="0"/>
                    </a:p>
                  </a:txBody>
                  <a:tcPr anchor="ctr"/>
                </a:tc>
                <a:tc>
                  <a:txBody>
                    <a:bodyPr/>
                    <a:lstStyle/>
                    <a:p>
                      <a:pPr algn="ctr"/>
                      <a:r>
                        <a:rPr lang="en-US" sz="1200" dirty="0" smtClean="0"/>
                        <a:t>5</a:t>
                      </a:r>
                      <a:endParaRPr lang="en-US" sz="1200" dirty="0"/>
                    </a:p>
                  </a:txBody>
                  <a:tcPr anchor="ctr"/>
                </a:tc>
                <a:tc>
                  <a:txBody>
                    <a:bodyPr/>
                    <a:lstStyle/>
                    <a:p>
                      <a:pPr algn="ctr"/>
                      <a:r>
                        <a:rPr lang="en-US" sz="1200" dirty="0" smtClean="0"/>
                        <a:t>23</a:t>
                      </a:r>
                      <a:endParaRPr lang="en-US" sz="1200" dirty="0"/>
                    </a:p>
                  </a:txBody>
                  <a:tcPr anchor="ctr"/>
                </a:tc>
                <a:extLst>
                  <a:ext uri="{0D108BD9-81ED-4DB2-BD59-A6C34878D82A}">
                    <a16:rowId xmlns:a16="http://schemas.microsoft.com/office/drawing/2014/main" val="3025914821"/>
                  </a:ext>
                </a:extLst>
              </a:tr>
              <a:tr h="196912">
                <a:tc>
                  <a:txBody>
                    <a:bodyPr/>
                    <a:lstStyle/>
                    <a:p>
                      <a:pPr algn="ctr"/>
                      <a:r>
                        <a:rPr lang="en-US" sz="1200" dirty="0" smtClean="0"/>
                        <a:t>50-300</a:t>
                      </a:r>
                      <a:endParaRPr lang="en-US" sz="1200" dirty="0"/>
                    </a:p>
                  </a:txBody>
                  <a:tcPr anchor="ctr"/>
                </a:tc>
                <a:tc>
                  <a:txBody>
                    <a:bodyPr/>
                    <a:lstStyle/>
                    <a:p>
                      <a:pPr algn="ctr"/>
                      <a:r>
                        <a:rPr lang="en-US" sz="1200" dirty="0" smtClean="0"/>
                        <a:t>4</a:t>
                      </a:r>
                      <a:endParaRPr lang="en-US" sz="1200" dirty="0"/>
                    </a:p>
                  </a:txBody>
                  <a:tcPr anchor="ctr"/>
                </a:tc>
                <a:tc>
                  <a:txBody>
                    <a:bodyPr/>
                    <a:lstStyle/>
                    <a:p>
                      <a:pPr algn="ctr"/>
                      <a:r>
                        <a:rPr lang="en-US" sz="1200" dirty="0" smtClean="0"/>
                        <a:t>0</a:t>
                      </a:r>
                      <a:endParaRPr lang="en-US" sz="1200" dirty="0"/>
                    </a:p>
                  </a:txBody>
                  <a:tcPr anchor="ctr"/>
                </a:tc>
                <a:tc>
                  <a:txBody>
                    <a:bodyPr/>
                    <a:lstStyle/>
                    <a:p>
                      <a:pPr algn="ctr"/>
                      <a:r>
                        <a:rPr lang="en-US" sz="1200" dirty="0" smtClean="0"/>
                        <a:t>3</a:t>
                      </a:r>
                      <a:endParaRPr lang="en-US" sz="1200" dirty="0"/>
                    </a:p>
                  </a:txBody>
                  <a:tcPr anchor="ctr"/>
                </a:tc>
                <a:tc>
                  <a:txBody>
                    <a:bodyPr/>
                    <a:lstStyle/>
                    <a:p>
                      <a:pPr algn="ctr"/>
                      <a:r>
                        <a:rPr lang="en-US" sz="1200" dirty="0" smtClean="0"/>
                        <a:t>1</a:t>
                      </a:r>
                      <a:endParaRPr lang="en-US" sz="1200" dirty="0"/>
                    </a:p>
                  </a:txBody>
                  <a:tcPr anchor="ctr"/>
                </a:tc>
                <a:tc>
                  <a:txBody>
                    <a:bodyPr/>
                    <a:lstStyle/>
                    <a:p>
                      <a:pPr algn="ctr"/>
                      <a:r>
                        <a:rPr lang="en-US" sz="1200" dirty="0" smtClean="0"/>
                        <a:t>4</a:t>
                      </a:r>
                      <a:endParaRPr lang="en-US" sz="1200" dirty="0"/>
                    </a:p>
                  </a:txBody>
                  <a:tcPr anchor="ctr"/>
                </a:tc>
                <a:extLst>
                  <a:ext uri="{0D108BD9-81ED-4DB2-BD59-A6C34878D82A}">
                    <a16:rowId xmlns:a16="http://schemas.microsoft.com/office/drawing/2014/main" val="3572661012"/>
                  </a:ext>
                </a:extLst>
              </a:tr>
            </a:tbl>
          </a:graphicData>
        </a:graphic>
      </p:graphicFrame>
      <p:pic>
        <p:nvPicPr>
          <p:cNvPr id="7" name="Picture 6"/>
          <p:cNvPicPr>
            <a:picLocks noChangeAspect="1"/>
          </p:cNvPicPr>
          <p:nvPr/>
        </p:nvPicPr>
        <p:blipFill>
          <a:blip r:embed="rId3"/>
          <a:stretch>
            <a:fillRect/>
          </a:stretch>
        </p:blipFill>
        <p:spPr>
          <a:xfrm>
            <a:off x="1912949" y="2571750"/>
            <a:ext cx="3946502" cy="2133600"/>
          </a:xfrm>
          <a:prstGeom prst="rect">
            <a:avLst/>
          </a:prstGeom>
        </p:spPr>
      </p:pic>
    </p:spTree>
    <p:extLst>
      <p:ext uri="{BB962C8B-B14F-4D97-AF65-F5344CB8AC3E}">
        <p14:creationId xmlns:p14="http://schemas.microsoft.com/office/powerpoint/2010/main" val="4126163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CDF47-D842-A44B-A3E2-77417CF13E26}"/>
              </a:ext>
            </a:extLst>
          </p:cNvPr>
          <p:cNvSpPr txBox="1"/>
          <p:nvPr/>
        </p:nvSpPr>
        <p:spPr>
          <a:xfrm>
            <a:off x="381000" y="209550"/>
            <a:ext cx="3886200" cy="457200"/>
          </a:xfrm>
          <a:prstGeom prst="rect">
            <a:avLst/>
          </a:prstGeom>
          <a:noFill/>
        </p:spPr>
        <p:txBody>
          <a:bodyPr wrap="square" rtlCol="0">
            <a:spAutoFit/>
          </a:bodyPr>
          <a:lstStyle/>
          <a:p>
            <a:r>
              <a:rPr lang="en-US" b="1" dirty="0" smtClean="0">
                <a:solidFill>
                  <a:schemeClr val="accent1">
                    <a:lumMod val="75000"/>
                  </a:schemeClr>
                </a:solidFill>
                <a:latin typeface="Apple Braille" pitchFamily="2" charset="0"/>
                <a:cs typeface="Lucida Grande" panose="020B0600040502020204" pitchFamily="34" charset="0"/>
              </a:rPr>
              <a:t>Problem Statement</a:t>
            </a:r>
            <a:endParaRPr lang="en-US" b="1" dirty="0">
              <a:solidFill>
                <a:schemeClr val="accent1">
                  <a:lumMod val="75000"/>
                </a:schemeClr>
              </a:solidFill>
              <a:latin typeface="Apple Braille" pitchFamily="2" charset="0"/>
              <a:cs typeface="Lucida Grande" panose="020B0600040502020204" pitchFamily="34" charset="0"/>
            </a:endParaRPr>
          </a:p>
        </p:txBody>
      </p:sp>
      <p:cxnSp>
        <p:nvCxnSpPr>
          <p:cNvPr id="3" name="Straight Connector 2">
            <a:extLst>
              <a:ext uri="{FF2B5EF4-FFF2-40B4-BE49-F238E27FC236}">
                <a16:creationId xmlns:a16="http://schemas.microsoft.com/office/drawing/2014/main" id="{1D8B396D-9C93-E249-9BEC-01A1354F58E3}"/>
              </a:ext>
            </a:extLst>
          </p:cNvPr>
          <p:cNvCxnSpPr/>
          <p:nvPr/>
        </p:nvCxnSpPr>
        <p:spPr bwMode="auto">
          <a:xfrm>
            <a:off x="0" y="666750"/>
            <a:ext cx="7772400" cy="0"/>
          </a:xfrm>
          <a:prstGeom prst="line">
            <a:avLst/>
          </a:prstGeom>
          <a:solidFill>
            <a:schemeClr val="accent1"/>
          </a:solidFill>
          <a:ln w="38100" cap="flat" cmpd="sng" algn="ctr">
            <a:solidFill>
              <a:schemeClr val="accent1">
                <a:lumMod val="75000"/>
              </a:schemeClr>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C67CDF47-D842-A44B-A3E2-77417CF13E26}"/>
              </a:ext>
            </a:extLst>
          </p:cNvPr>
          <p:cNvSpPr txBox="1"/>
          <p:nvPr/>
        </p:nvSpPr>
        <p:spPr>
          <a:xfrm>
            <a:off x="344270" y="666750"/>
            <a:ext cx="7809129" cy="400110"/>
          </a:xfrm>
          <a:prstGeom prst="rect">
            <a:avLst/>
          </a:prstGeom>
          <a:noFill/>
        </p:spPr>
        <p:txBody>
          <a:bodyPr wrap="square" rtlCol="0">
            <a:spAutoFit/>
          </a:bodyPr>
          <a:lstStyle/>
          <a:p>
            <a:r>
              <a:rPr lang="en-US" sz="2000" b="1" dirty="0" smtClean="0">
                <a:solidFill>
                  <a:schemeClr val="accent1">
                    <a:lumMod val="75000"/>
                  </a:schemeClr>
                </a:solidFill>
                <a:latin typeface="Apple Braille" pitchFamily="2" charset="0"/>
                <a:cs typeface="Lucida Grande" panose="020B0600040502020204" pitchFamily="34" charset="0"/>
              </a:rPr>
              <a:t>The Single Mixed Refrigerant Liquefaction Process Simulation</a:t>
            </a:r>
            <a:endParaRPr lang="en-US" sz="2000" b="1" dirty="0">
              <a:solidFill>
                <a:schemeClr val="accent1">
                  <a:lumMod val="75000"/>
                </a:schemeClr>
              </a:solidFill>
              <a:latin typeface="Apple Braille" pitchFamily="2" charset="0"/>
              <a:cs typeface="Lucida Grande" panose="020B06000405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8750"/>
            <a:ext cx="5334000" cy="268722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770064794"/>
              </p:ext>
            </p:extLst>
          </p:nvPr>
        </p:nvGraphicFramePr>
        <p:xfrm>
          <a:off x="5373674" y="2876550"/>
          <a:ext cx="2286000" cy="1697821"/>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579371010"/>
                    </a:ext>
                  </a:extLst>
                </a:gridCol>
                <a:gridCol w="914400">
                  <a:extLst>
                    <a:ext uri="{9D8B030D-6E8A-4147-A177-3AD203B41FA5}">
                      <a16:colId xmlns:a16="http://schemas.microsoft.com/office/drawing/2014/main" val="1765607570"/>
                    </a:ext>
                  </a:extLst>
                </a:gridCol>
              </a:tblGrid>
              <a:tr h="300684">
                <a:tc>
                  <a:txBody>
                    <a:bodyPr/>
                    <a:lstStyle/>
                    <a:p>
                      <a:pPr algn="ctr"/>
                      <a:r>
                        <a:rPr lang="en-US" sz="1100" dirty="0" smtClean="0"/>
                        <a:t>Equipment</a:t>
                      </a:r>
                      <a:endParaRPr lang="en-US" sz="1100" dirty="0"/>
                    </a:p>
                  </a:txBody>
                  <a:tcPr anchor="ctr"/>
                </a:tc>
                <a:tc>
                  <a:txBody>
                    <a:bodyPr/>
                    <a:lstStyle/>
                    <a:p>
                      <a:pPr algn="ctr"/>
                      <a:r>
                        <a:rPr lang="en-US" sz="1100" dirty="0" smtClean="0"/>
                        <a:t>Amount</a:t>
                      </a:r>
                      <a:endParaRPr lang="en-US" sz="1100" dirty="0"/>
                    </a:p>
                  </a:txBody>
                  <a:tcPr anchor="ctr"/>
                </a:tc>
                <a:extLst>
                  <a:ext uri="{0D108BD9-81ED-4DB2-BD59-A6C34878D82A}">
                    <a16:rowId xmlns:a16="http://schemas.microsoft.com/office/drawing/2014/main" val="3802461396"/>
                  </a:ext>
                </a:extLst>
              </a:tr>
              <a:tr h="398463">
                <a:tc>
                  <a:txBody>
                    <a:bodyPr/>
                    <a:lstStyle/>
                    <a:p>
                      <a:pPr algn="ctr"/>
                      <a:r>
                        <a:rPr lang="en-US" sz="1100" dirty="0" smtClean="0"/>
                        <a:t>Multi-stream </a:t>
                      </a:r>
                    </a:p>
                    <a:p>
                      <a:pPr algn="ctr"/>
                      <a:r>
                        <a:rPr lang="en-US" sz="1100" dirty="0" smtClean="0"/>
                        <a:t>heat exchanger</a:t>
                      </a:r>
                      <a:endParaRPr lang="en-US" sz="1100" dirty="0"/>
                    </a:p>
                  </a:txBody>
                  <a:tcPr anchor="ctr"/>
                </a:tc>
                <a:tc>
                  <a:txBody>
                    <a:bodyPr/>
                    <a:lstStyle/>
                    <a:p>
                      <a:pPr algn="ctr"/>
                      <a:r>
                        <a:rPr lang="en-US" sz="1100" dirty="0" smtClean="0"/>
                        <a:t>2</a:t>
                      </a:r>
                      <a:endParaRPr lang="en-US" sz="1100" dirty="0"/>
                    </a:p>
                  </a:txBody>
                  <a:tcPr anchor="ctr"/>
                </a:tc>
                <a:extLst>
                  <a:ext uri="{0D108BD9-81ED-4DB2-BD59-A6C34878D82A}">
                    <a16:rowId xmlns:a16="http://schemas.microsoft.com/office/drawing/2014/main" val="132230114"/>
                  </a:ext>
                </a:extLst>
              </a:tr>
              <a:tr h="284617">
                <a:tc>
                  <a:txBody>
                    <a:bodyPr/>
                    <a:lstStyle/>
                    <a:p>
                      <a:pPr algn="ctr"/>
                      <a:r>
                        <a:rPr lang="en-US" sz="1100" dirty="0" smtClean="0"/>
                        <a:t>Phase separator</a:t>
                      </a:r>
                      <a:endParaRPr lang="en-US" sz="1100" dirty="0"/>
                    </a:p>
                  </a:txBody>
                  <a:tcPr anchor="ctr"/>
                </a:tc>
                <a:tc>
                  <a:txBody>
                    <a:bodyPr/>
                    <a:lstStyle/>
                    <a:p>
                      <a:pPr algn="ctr"/>
                      <a:r>
                        <a:rPr lang="en-US" sz="1100" dirty="0" smtClean="0"/>
                        <a:t>1</a:t>
                      </a:r>
                      <a:endParaRPr lang="en-US" sz="1100" dirty="0"/>
                    </a:p>
                  </a:txBody>
                  <a:tcPr anchor="ctr"/>
                </a:tc>
                <a:extLst>
                  <a:ext uri="{0D108BD9-81ED-4DB2-BD59-A6C34878D82A}">
                    <a16:rowId xmlns:a16="http://schemas.microsoft.com/office/drawing/2014/main" val="1697265845"/>
                  </a:ext>
                </a:extLst>
              </a:tr>
              <a:tr h="249011">
                <a:tc>
                  <a:txBody>
                    <a:bodyPr/>
                    <a:lstStyle/>
                    <a:p>
                      <a:pPr algn="ctr"/>
                      <a:r>
                        <a:rPr lang="en-US" sz="1100" dirty="0" smtClean="0"/>
                        <a:t>Compressor</a:t>
                      </a:r>
                      <a:endParaRPr lang="en-US" sz="1100" dirty="0"/>
                    </a:p>
                  </a:txBody>
                  <a:tcPr anchor="ctr"/>
                </a:tc>
                <a:tc>
                  <a:txBody>
                    <a:bodyPr/>
                    <a:lstStyle/>
                    <a:p>
                      <a:pPr algn="ctr"/>
                      <a:r>
                        <a:rPr lang="en-US" sz="1100" dirty="0" smtClean="0"/>
                        <a:t>3</a:t>
                      </a:r>
                    </a:p>
                  </a:txBody>
                  <a:tcPr anchor="ctr"/>
                </a:tc>
                <a:extLst>
                  <a:ext uri="{0D108BD9-81ED-4DB2-BD59-A6C34878D82A}">
                    <a16:rowId xmlns:a16="http://schemas.microsoft.com/office/drawing/2014/main" val="2013932448"/>
                  </a:ext>
                </a:extLst>
              </a:tr>
              <a:tr h="388933">
                <a:tc>
                  <a:txBody>
                    <a:bodyPr/>
                    <a:lstStyle/>
                    <a:p>
                      <a:pPr algn="ctr"/>
                      <a:r>
                        <a:rPr lang="en-US" sz="1100" dirty="0" smtClean="0"/>
                        <a:t>After-cooling</a:t>
                      </a:r>
                      <a:r>
                        <a:rPr lang="en-US" sz="1100" baseline="0" dirty="0" smtClean="0"/>
                        <a:t> </a:t>
                      </a:r>
                    </a:p>
                    <a:p>
                      <a:pPr algn="ctr"/>
                      <a:r>
                        <a:rPr lang="en-US" sz="1100" baseline="0" dirty="0" smtClean="0"/>
                        <a:t>Heat exchanger</a:t>
                      </a:r>
                      <a:endParaRPr lang="en-US" sz="1100" dirty="0"/>
                    </a:p>
                  </a:txBody>
                  <a:tcPr anchor="ctr"/>
                </a:tc>
                <a:tc>
                  <a:txBody>
                    <a:bodyPr/>
                    <a:lstStyle/>
                    <a:p>
                      <a:pPr algn="ctr"/>
                      <a:r>
                        <a:rPr lang="en-US" sz="1100" dirty="0" smtClean="0"/>
                        <a:t>1</a:t>
                      </a:r>
                    </a:p>
                  </a:txBody>
                  <a:tcPr anchor="ctr"/>
                </a:tc>
                <a:extLst>
                  <a:ext uri="{0D108BD9-81ED-4DB2-BD59-A6C34878D82A}">
                    <a16:rowId xmlns:a16="http://schemas.microsoft.com/office/drawing/2014/main" val="201415061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33465777"/>
              </p:ext>
            </p:extLst>
          </p:nvPr>
        </p:nvGraphicFramePr>
        <p:xfrm>
          <a:off x="5387529" y="1046565"/>
          <a:ext cx="2479334" cy="1757813"/>
        </p:xfrm>
        <a:graphic>
          <a:graphicData uri="http://schemas.openxmlformats.org/drawingml/2006/table">
            <a:tbl>
              <a:tblPr firstRow="1" bandRow="1">
                <a:tableStyleId>{5C22544A-7EE6-4342-B048-85BDC9FD1C3A}</a:tableStyleId>
              </a:tblPr>
              <a:tblGrid>
                <a:gridCol w="1031534">
                  <a:extLst>
                    <a:ext uri="{9D8B030D-6E8A-4147-A177-3AD203B41FA5}">
                      <a16:colId xmlns:a16="http://schemas.microsoft.com/office/drawing/2014/main" val="3579371010"/>
                    </a:ext>
                  </a:extLst>
                </a:gridCol>
                <a:gridCol w="696934">
                  <a:extLst>
                    <a:ext uri="{9D8B030D-6E8A-4147-A177-3AD203B41FA5}">
                      <a16:colId xmlns:a16="http://schemas.microsoft.com/office/drawing/2014/main" val="1765607570"/>
                    </a:ext>
                  </a:extLst>
                </a:gridCol>
                <a:gridCol w="750866">
                  <a:extLst>
                    <a:ext uri="{9D8B030D-6E8A-4147-A177-3AD203B41FA5}">
                      <a16:colId xmlns:a16="http://schemas.microsoft.com/office/drawing/2014/main" val="1228097688"/>
                    </a:ext>
                  </a:extLst>
                </a:gridCol>
              </a:tblGrid>
              <a:tr h="300684">
                <a:tc>
                  <a:txBody>
                    <a:bodyPr/>
                    <a:lstStyle/>
                    <a:p>
                      <a:pPr algn="ctr"/>
                      <a:r>
                        <a:rPr lang="en-US" sz="1100" dirty="0" smtClean="0"/>
                        <a:t>Component</a:t>
                      </a:r>
                      <a:endParaRPr lang="en-US" sz="1100" dirty="0"/>
                    </a:p>
                  </a:txBody>
                  <a:tcPr anchor="ctr"/>
                </a:tc>
                <a:tc>
                  <a:txBody>
                    <a:bodyPr/>
                    <a:lstStyle/>
                    <a:p>
                      <a:pPr algn="ctr"/>
                      <a:r>
                        <a:rPr lang="en-US" sz="1100" dirty="0" smtClean="0"/>
                        <a:t>Lower bound</a:t>
                      </a:r>
                      <a:endParaRPr lang="en-US" sz="1100" dirty="0"/>
                    </a:p>
                  </a:txBody>
                  <a:tcPr anchor="ctr"/>
                </a:tc>
                <a:tc>
                  <a:txBody>
                    <a:bodyPr/>
                    <a:lstStyle/>
                    <a:p>
                      <a:pPr algn="ctr"/>
                      <a:r>
                        <a:rPr lang="en-US" altLang="zh-CN" sz="1100" dirty="0" smtClean="0"/>
                        <a:t>Upper bound</a:t>
                      </a:r>
                      <a:endParaRPr lang="en-US" sz="1100" dirty="0"/>
                    </a:p>
                  </a:txBody>
                  <a:tcPr anchor="ctr"/>
                </a:tc>
                <a:extLst>
                  <a:ext uri="{0D108BD9-81ED-4DB2-BD59-A6C34878D82A}">
                    <a16:rowId xmlns:a16="http://schemas.microsoft.com/office/drawing/2014/main" val="3802461396"/>
                  </a:ext>
                </a:extLst>
              </a:tr>
              <a:tr h="398463">
                <a:tc>
                  <a:txBody>
                    <a:bodyPr/>
                    <a:lstStyle/>
                    <a:p>
                      <a:pPr algn="ctr"/>
                      <a:r>
                        <a:rPr lang="en-US" sz="1100" dirty="0" smtClean="0"/>
                        <a:t>Nitrogen</a:t>
                      </a:r>
                      <a:endParaRPr lang="en-US" sz="1100" dirty="0"/>
                    </a:p>
                  </a:txBody>
                  <a:tcPr anchor="ctr"/>
                </a:tc>
                <a:tc>
                  <a:txBody>
                    <a:bodyPr/>
                    <a:lstStyle/>
                    <a:p>
                      <a:pPr algn="ctr"/>
                      <a:r>
                        <a:rPr lang="en-US" sz="1100" dirty="0" smtClean="0"/>
                        <a:t>0.859</a:t>
                      </a:r>
                      <a:endParaRPr lang="en-US" sz="1100" dirty="0"/>
                    </a:p>
                  </a:txBody>
                  <a:tcPr anchor="ctr"/>
                </a:tc>
                <a:tc>
                  <a:txBody>
                    <a:bodyPr/>
                    <a:lstStyle/>
                    <a:p>
                      <a:pPr algn="ctr"/>
                      <a:r>
                        <a:rPr lang="en-US" sz="1100" dirty="0" smtClean="0"/>
                        <a:t>16.321</a:t>
                      </a:r>
                      <a:endParaRPr lang="en-US" sz="1100" dirty="0"/>
                    </a:p>
                  </a:txBody>
                  <a:tcPr anchor="ctr"/>
                </a:tc>
                <a:extLst>
                  <a:ext uri="{0D108BD9-81ED-4DB2-BD59-A6C34878D82A}">
                    <a16:rowId xmlns:a16="http://schemas.microsoft.com/office/drawing/2014/main" val="132230114"/>
                  </a:ext>
                </a:extLst>
              </a:tr>
              <a:tr h="284617">
                <a:tc>
                  <a:txBody>
                    <a:bodyPr/>
                    <a:lstStyle/>
                    <a:p>
                      <a:pPr algn="ctr"/>
                      <a:r>
                        <a:rPr lang="en-US" altLang="zh-CN" sz="1100" dirty="0" smtClean="0"/>
                        <a:t>Methane</a:t>
                      </a:r>
                      <a:endParaRPr lang="en-US" sz="1100" dirty="0"/>
                    </a:p>
                  </a:txBody>
                  <a:tcPr anchor="ctr"/>
                </a:tc>
                <a:tc>
                  <a:txBody>
                    <a:bodyPr/>
                    <a:lstStyle/>
                    <a:p>
                      <a:pPr algn="ctr"/>
                      <a:r>
                        <a:rPr lang="en-US" sz="1100" dirty="0" smtClean="0"/>
                        <a:t>2.597</a:t>
                      </a:r>
                      <a:endParaRPr lang="en-US" sz="1100" dirty="0"/>
                    </a:p>
                  </a:txBody>
                  <a:tcPr anchor="ctr"/>
                </a:tc>
                <a:tc>
                  <a:txBody>
                    <a:bodyPr/>
                    <a:lstStyle/>
                    <a:p>
                      <a:pPr algn="ctr"/>
                      <a:r>
                        <a:rPr lang="en-US" sz="1100" dirty="0" smtClean="0"/>
                        <a:t>49.343</a:t>
                      </a:r>
                      <a:endParaRPr lang="en-US" sz="1100" dirty="0"/>
                    </a:p>
                  </a:txBody>
                  <a:tcPr anchor="ctr"/>
                </a:tc>
                <a:extLst>
                  <a:ext uri="{0D108BD9-81ED-4DB2-BD59-A6C34878D82A}">
                    <a16:rowId xmlns:a16="http://schemas.microsoft.com/office/drawing/2014/main" val="1697265845"/>
                  </a:ext>
                </a:extLst>
              </a:tr>
              <a:tr h="249011">
                <a:tc>
                  <a:txBody>
                    <a:bodyPr/>
                    <a:lstStyle/>
                    <a:p>
                      <a:pPr algn="ctr"/>
                      <a:r>
                        <a:rPr lang="en-US" sz="1100" dirty="0" smtClean="0"/>
                        <a:t>Ethane</a:t>
                      </a:r>
                      <a:endParaRPr lang="en-US" sz="1100" dirty="0"/>
                    </a:p>
                  </a:txBody>
                  <a:tcPr anchor="ctr"/>
                </a:tc>
                <a:tc>
                  <a:txBody>
                    <a:bodyPr/>
                    <a:lstStyle/>
                    <a:p>
                      <a:pPr algn="ctr"/>
                      <a:r>
                        <a:rPr lang="en-US" sz="1100" dirty="0" smtClean="0"/>
                        <a:t>2.541</a:t>
                      </a:r>
                    </a:p>
                  </a:txBody>
                  <a:tcPr anchor="ctr"/>
                </a:tc>
                <a:tc>
                  <a:txBody>
                    <a:bodyPr/>
                    <a:lstStyle/>
                    <a:p>
                      <a:pPr algn="ctr"/>
                      <a:r>
                        <a:rPr lang="en-US" sz="1100" dirty="0" smtClean="0"/>
                        <a:t>48.279</a:t>
                      </a:r>
                    </a:p>
                  </a:txBody>
                  <a:tcPr anchor="ctr"/>
                </a:tc>
                <a:extLst>
                  <a:ext uri="{0D108BD9-81ED-4DB2-BD59-A6C34878D82A}">
                    <a16:rowId xmlns:a16="http://schemas.microsoft.com/office/drawing/2014/main" val="2013932448"/>
                  </a:ext>
                </a:extLst>
              </a:tr>
              <a:tr h="388933">
                <a:tc>
                  <a:txBody>
                    <a:bodyPr/>
                    <a:lstStyle/>
                    <a:p>
                      <a:pPr algn="ctr"/>
                      <a:r>
                        <a:rPr lang="en-US" sz="1100" dirty="0" smtClean="0"/>
                        <a:t>N-Butane</a:t>
                      </a:r>
                      <a:endParaRPr lang="en-US" sz="1100" dirty="0"/>
                    </a:p>
                  </a:txBody>
                  <a:tcPr anchor="ctr"/>
                </a:tc>
                <a:tc gridSpan="2">
                  <a:txBody>
                    <a:bodyPr/>
                    <a:lstStyle/>
                    <a:p>
                      <a:pPr algn="ctr"/>
                      <a:r>
                        <a:rPr lang="en-US" sz="1100" dirty="0" smtClean="0"/>
                        <a:t>dependent</a:t>
                      </a:r>
                    </a:p>
                  </a:txBody>
                  <a:tcPr anchor="ctr"/>
                </a:tc>
                <a:tc hMerge="1">
                  <a:txBody>
                    <a:bodyPr/>
                    <a:lstStyle/>
                    <a:p>
                      <a:pPr algn="ctr"/>
                      <a:endParaRPr lang="en-US" sz="1100" dirty="0" smtClean="0"/>
                    </a:p>
                  </a:txBody>
                  <a:tcPr anchor="ctr"/>
                </a:tc>
                <a:extLst>
                  <a:ext uri="{0D108BD9-81ED-4DB2-BD59-A6C34878D82A}">
                    <a16:rowId xmlns:a16="http://schemas.microsoft.com/office/drawing/2014/main" val="2014150613"/>
                  </a:ext>
                </a:extLst>
              </a:tr>
            </a:tbl>
          </a:graphicData>
        </a:graphic>
      </p:graphicFrame>
    </p:spTree>
    <p:extLst>
      <p:ext uri="{BB962C8B-B14F-4D97-AF65-F5344CB8AC3E}">
        <p14:creationId xmlns:p14="http://schemas.microsoft.com/office/powerpoint/2010/main" val="416192144"/>
      </p:ext>
    </p:extLst>
  </p:cSld>
  <p:clrMapOvr>
    <a:masterClrMapping/>
  </p:clrMapOvr>
  <p:timing>
    <p:tnLst>
      <p:par>
        <p:cTn id="1" dur="indefinite" restart="never" nodeType="tmRoot"/>
      </p:par>
    </p:tnLst>
  </p:timing>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5A81DC-F056-FF44-9553-6A4D4150B4C1}" vid="{22C4A014-A9D7-334E-98D6-A9C7E73BCA4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 PPT Theme</Template>
  <TotalTime>2451</TotalTime>
  <Words>1963</Words>
  <Application>Microsoft Office PowerPoint</Application>
  <PresentationFormat>On-screen Show (16:9)</PresentationFormat>
  <Paragraphs>224</Paragraphs>
  <Slides>14</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.AppleSystemUIFont</vt:lpstr>
      <vt:lpstr>45 Helvetica Light</vt:lpstr>
      <vt:lpstr>Apple Braille</vt:lpstr>
      <vt:lpstr>Geneva</vt:lpstr>
      <vt:lpstr>Lucida Grande</vt:lpstr>
      <vt:lpstr>ＭＳ Ｐゴシック</vt:lpstr>
      <vt:lpstr>Open Sans</vt:lpstr>
      <vt:lpstr>Open Sans Light</vt:lpstr>
      <vt:lpstr>Open Sans Regular</vt:lpstr>
      <vt:lpstr>Osaka</vt:lpstr>
      <vt:lpstr>黑体</vt:lpstr>
      <vt:lpstr>Arial</vt:lpstr>
      <vt:lpstr>Calibri</vt:lpstr>
      <vt:lpstr>Times</vt:lpstr>
      <vt:lpstr>CMU PPT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MuYi Song</dc:creator>
  <cp:lastModifiedBy>MuYi Song</cp:lastModifiedBy>
  <cp:revision>292</cp:revision>
  <cp:lastPrinted>2016-12-06T18:52:42Z</cp:lastPrinted>
  <dcterms:created xsi:type="dcterms:W3CDTF">2019-11-26T02:08:13Z</dcterms:created>
  <dcterms:modified xsi:type="dcterms:W3CDTF">2019-12-02T21:10:22Z</dcterms:modified>
</cp:coreProperties>
</file>